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3.jpeg" ContentType="image/jpeg"/>
  <Override PartName="/ppt/notesSlides/notesSlide36.xml" ContentType="application/vnd.openxmlformats-officedocument.presentationml.notesSlide+xml"/>
  <Override PartName="/ppt/media/image4.jpeg" ContentType="image/jpeg"/>
  <Override PartName="/ppt/media/image5.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uiuc.edu" TargetMode="External"/><Relationship Id="rId4" Type="http://schemas.openxmlformats.org/officeDocument/2006/relationships/hyperlink" Target="http://illinois.edu" TargetMode="Externa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github.com/jenkinsci/pipeline-editor-plugin" TargetMode="Externa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www.lean.org/shook/DisplayObject.cfm?o=1166" TargetMode="Externa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www.slideshare.net/jezhumble/adopting-continuous-delivery" TargetMode="Externa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I graduated from UIUC in 2002</a:t>
            </a:r>
          </a:p>
          <a:p>
            <a:pPr/>
            <a:r>
              <a:t>I got this from the Way Back machine.  My degree is in Industrial Engineering, which at the time was part of the the Mechanical Engineering School referred to as MIE. It is now the Department of Industrial and Enterprise System Engineering referred to as ISE. Things change it is no longer </a:t>
            </a:r>
            <a:r>
              <a:rPr u="sng">
                <a:hlinkClick r:id="rId3" invalidUrl="" action="" tgtFrame="" tooltip="" history="1" highlightClick="0" endSnd="0"/>
              </a:rPr>
              <a:t>uiuc.edu</a:t>
            </a:r>
            <a:r>
              <a:t>, it is now </a:t>
            </a:r>
            <a:r>
              <a:rPr u="sng">
                <a:hlinkClick r:id="rId4" invalidUrl="" action="" tgtFrame="" tooltip="" history="1" highlightClick="0" endSnd="0"/>
              </a:rPr>
              <a:t>illinois.edu</a:t>
            </a:r>
            <a:r>
              <a:t>.  In this major I studied a lot of Manufacturing principles, such as Deming and Shewart’s Charts.  So many years ago my formal study was in Manufacturing.  I also found out that not only do I like to write code, but I am decent at it.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Oh and did I mention I am crazy… i am going to attempt a live demo in front of you all… so let’s see how this goes…</a:t>
            </a:r>
          </a:p>
          <a:p>
            <a:pPr/>
          </a:p>
          <a:p>
            <a:pPr/>
            <a:r>
              <a:t>QQQQ - go up to showing running in docker in the browser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In this demo I am breaking this rule because I am using the just released Xenial Ubuntu 16.04 in my docker container, but I will be using Trusty Ubuntu 14.04 in a bit on Amazon.  I plan to true this up in future versions of this talk and the notes online.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This may be where may philosophy differs from others.  I feel like you should only ever push to a branch if your system is mature.  (I of course break this rule on greenfield and single developer projects where I don’t have a pipeline).  But this is my only rule.  Keep things simple and push to a branch.</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This is one of the most central tenants of DevOps.  When people ask me what DevOps tools should I learn.  I say Git.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QQQQQ - Create pull request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A lot of people like git-flow.  </a:t>
            </a:r>
          </a:p>
          <a:p>
            <a:pPr/>
            <a:r>
              <a:t>Agree on a team branching (and merging) strategy</a:t>
            </a:r>
          </a:p>
          <a:p>
            <a:pPr/>
            <a:r>
              <a:t>Quick Story from Gary Gruver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Here we see a visual representation of whether this pull request should be merged.</a:t>
            </a:r>
          </a:p>
          <a:p>
            <a:pPr/>
            <a:r>
              <a:t>Obviously we want to wait to merge until we have a successful build.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I decided to use the Build Pipeline Plugin because it is visual.  </a:t>
            </a:r>
          </a:p>
          <a:p>
            <a:pPr/>
          </a:p>
          <a:p>
            <a:pPr/>
            <a:r>
              <a:t>There is also the Pipeline Plugin that is being worked on by the core Jenkins team that offers a DSL in Groovy that is awesome to work with.  I am unsure where CloudBees will land on licensing the Pipeline Plugin.  There is an experimental visual editor </a:t>
            </a:r>
            <a:r>
              <a:rPr u="sng">
                <a:hlinkClick r:id="rId3" invalidUrl="" action="" tgtFrame="" tooltip="" history="1" highlightClick="0" endSnd="0"/>
              </a:rPr>
              <a:t>https://github.com/jenkinsci/pipeline-editor-plugin</a:t>
            </a:r>
            <a:r>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I can only imagine it is called linting because of a dryer filter.</a:t>
            </a:r>
          </a:p>
          <a:p>
            <a:pPr/>
            <a:r>
              <a:t>It catches all that stuff so your house doesn’t catch on fire.</a:t>
            </a:r>
          </a:p>
          <a:p>
            <a:pPr/>
            <a:r>
              <a:t>I currently have not cleaned up all the lint on these projects, but this is something you could potentially stop the pipeline 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I work remotely from my home and I love it.</a:t>
            </a:r>
          </a:p>
          <a:p>
            <a:pPr/>
            <a:r>
              <a:t>Here you can see my Varidesk, where I can go from up and down in just 3 seconds.</a:t>
            </a:r>
          </a:p>
          <a:p>
            <a:pPr/>
            <a:r>
              <a:t>Pretty sure that is the tag line.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Docker outside of Docker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Oh noes!! Is this where I table flip, drop mic and walk out?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QQQQQQ - Fix the test and commit and push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Questionable whether my test was good?  But if I made a change and Apache was a different version or was not running that would be really good information.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So I have the Slack room being updated by each job in the pipeline.</a:t>
            </a:r>
          </a:p>
          <a:p>
            <a:pPr/>
            <a:r>
              <a:t>I am using the Slack Plugin for Jenkins which is basically a web hook.  </a:t>
            </a:r>
          </a:p>
          <a:p>
            <a:pPr/>
            <a:r>
              <a:t>Web hooks are great. Users can enter and leave rooms as they need.</a:t>
            </a:r>
          </a:p>
          <a:p>
            <a:pPr/>
            <a:r>
              <a:t>We could go so far as to have failed builds go to PagerDuty.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Leave a comment.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I want you to go here on your phones or tablets or computers or whatever so you see I have no tricks up my sleeve, it says “Hello Kansas City”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So the developer is done and maybe this next step is done by someone else.</a:t>
            </a:r>
          </a:p>
          <a:p>
            <a:pPr/>
            <a:r>
              <a:t>*  Lead Architect (Maybe they were the one with pull request permissions)</a:t>
            </a:r>
          </a:p>
          <a:p>
            <a:pPr marL="268653" indent="-268653">
              <a:buSzPct val="75000"/>
              <a:buChar char="*"/>
            </a:pPr>
            <a:r>
              <a:t>Someone is QA</a:t>
            </a:r>
          </a:p>
          <a:p>
            <a:pPr marL="268653" indent="-268653">
              <a:buSzPct val="75000"/>
              <a:buChar char="*"/>
            </a:pPr>
            <a:r>
              <a:t>The suits, who knows…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This is a language.</a:t>
            </a:r>
          </a:p>
          <a:p>
            <a:pPr/>
            <a:r>
              <a:t>Major - something changed</a:t>
            </a:r>
          </a:p>
          <a:p>
            <a:pPr/>
            <a:r>
              <a:t>Minor - new feature, safe to take</a:t>
            </a:r>
          </a:p>
          <a:p>
            <a:pPr/>
            <a:r>
              <a:t>Patch - fix, also passive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For me this is the Chef server.</a:t>
            </a:r>
          </a:p>
          <a:p>
            <a:pPr/>
            <a:r>
              <a:t>Maybe you are in Java and you use nexus or artifactory.</a:t>
            </a:r>
          </a:p>
          <a:p>
            <a:pPr/>
            <a:r>
              <a:t>Or you are building deb’s or rpm’s for linux or dll’s for Windows.</a:t>
            </a:r>
          </a:p>
          <a:p>
            <a:pPr/>
            <a:r>
              <a:t>Point is that you want to move the artifacts to a repository that is appropriate (likely not your source code repo).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I also organize the DevOps Kansas City Meetup.</a:t>
            </a:r>
          </a:p>
          <a:p>
            <a:pPr/>
            <a:r>
              <a:t>Our tag line is “providing a place for Devs and Ops to hangout”</a:t>
            </a:r>
          </a:p>
          <a:p>
            <a:pPr/>
            <a:r>
              <a:t>We are working on bringing the DevOpsDays 2 day conference to Kansas City later this year in October.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Stage like production.  </a:t>
            </a:r>
          </a:p>
          <a:p>
            <a:pPr/>
            <a:r>
              <a:t>I want this deploy to fail if it is going to.</a:t>
            </a:r>
          </a:p>
          <a:p>
            <a:pPr/>
            <a:r>
              <a:t>I want the deploy to Production to be an non-event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Because I used an already converged node this deployment was wicked fast.</a:t>
            </a:r>
          </a:p>
          <a:p>
            <a:pPr/>
            <a:r>
              <a:t>With my simple cookbook and if I had to spin up an EC2 instance this may have taken 5-10 minutes.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While this is in Staging we want to do testing.</a:t>
            </a:r>
          </a:p>
          <a:p>
            <a:pPr/>
            <a:r>
              <a:t>This may be manual testing, but my favorite form of testing is automated.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And my favorite form of automated tests are perceptual diffs.</a:t>
            </a:r>
          </a:p>
          <a:p>
            <a:pPr/>
            <a:r>
              <a:t>I ran this locally.  Go over the pixels.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Much better visual representation.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Before they made cars, Toyota made looms.  What they did different than everyone else was that the operator to machine ratio was not 1:1.  The machines were fully automated and only operated on if something went wrong.  This is referred to as Autonomation or Jidoka - automation with a human touch.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rPr u="sng">
                <a:hlinkClick r:id="rId3" invalidUrl="" action="" tgtFrame="" tooltip="" history="1" highlightClick="0" endSnd="0"/>
              </a:rPr>
              <a:t>http://www.lean.org/shook/DisplayObject.cfm?o=1166</a:t>
            </a:r>
          </a:p>
          <a:p>
            <a:pPr/>
            <a:r>
              <a:t>Many believe that this will stop the entire line.  It will not but it does mean that a plant supervisor will get to your concern within the shift.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People want more than anything else to be heard.  The quickest way to ruin your work force is to stop listening.</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I work with big companies that have existing applications that make a lot of money.  They are not immediately ready for micro services, containers and re-writing their apps.  However to get the space they need in ops automation of their current system/process is paramount.  They also have regulations that they believe at this point keep them out of many cloud tools.  We work through that a step at a time.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Fremont Assembly Plant - Ran by General Motors or GM.</a:t>
            </a:r>
          </a:p>
          <a:p>
            <a:pPr/>
            <a:r>
              <a:t>A 411-acre manufacturing plant in California.</a:t>
            </a:r>
          </a:p>
          <a:p>
            <a:pPr/>
          </a:p>
          <a:p>
            <a:pPr/>
            <a:r>
              <a:t>At the time of its closure, the Fremont employees were "considered the worst workforce in the automobile industry in the United States", according to the United Auto Workers.[6][7] Employees drank alcohol on the job, were frequently absent (enough so that the production line couldn't be started), and even committed petty acts of sabotage such as putting "Coke bottles inside the door panels, so they'd rattle and annoy the customer."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 told you a little about me, that you likely did not care about.</a:t>
            </a:r>
          </a:p>
          <a:p>
            <a:pPr/>
            <a:r>
              <a:t>Now I would like to hear a couple things about you.  These are the tools I plan to use today.</a:t>
            </a:r>
          </a:p>
          <a:p>
            <a:pPr/>
            <a:r>
              <a:t>First who here would identify themselves as a developer?  As an operator?</a:t>
            </a:r>
          </a:p>
          <a:p>
            <a:pPr/>
            <a:r>
              <a:t>Who has used Jenkins?  Who has used Chef?</a:t>
            </a:r>
          </a:p>
          <a:p>
            <a:pPr/>
            <a:r>
              <a:t>I’m going to walk through a real world example today, but I want to focus more on the why and the lessons.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In spite of the history and reputation, when NUMMI reopened the factory for production in 1984, most of the troublesome GM workforce was rehired, with some sent to Japan to learn the Toyota Production System.[6][7] Workers who made the transition identified the emphasis on quality and teamwork by Toyota management as what motivated a change in work ethic. almost right away, the NUMMI factory was producing cars with as few defects per 100 vehicles as those produced in Japan.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Coincidentally, this historic NUMMI plant is now the home of Tesla.  The electric car manufacturer that open sourced to a degree their designs and patents recently that may change the world of car manufacturing.  Tesla as you may know discarded the idea of model long ago and moves faster than Toyota using a continuous model where consumers can download updates to get new features.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Before we get really deep into this, I want to talk about why CD is important.</a:t>
            </a:r>
          </a:p>
          <a:p>
            <a:pPr/>
            <a:r>
              <a:t>This was the story at HP.  I have lived this before.  </a:t>
            </a:r>
          </a:p>
          <a:p>
            <a:pPr/>
          </a:p>
          <a:p>
            <a:pPr/>
            <a:r>
              <a:rPr u="sng">
                <a:hlinkClick r:id="rId3" invalidUrl="" action="" tgtFrame="" tooltip="" history="1" highlightClick="0" endSnd="0"/>
              </a:rPr>
              <a:t>http://www.slideshare.net/jezhumble/adopting-continuous-delivery</a:t>
            </a:r>
            <a:r>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At HP we had 27 products, one branch, 20,000 hours of tests per day.</a:t>
            </a:r>
          </a:p>
          <a:p>
            <a:pPr/>
          </a:p>
          <a:p>
            <a:pPr/>
            <a:r>
              <a:t>Potentially they were able to start spending 8X the amount of time on innovation.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That is 8X the amount of time spent on innovation, which is huge.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What give a lot of people pause is that they believe this is full automation.</a:t>
            </a:r>
          </a:p>
          <a:p>
            <a:pPr/>
            <a:r>
              <a:t>What we are shooting for is autonomation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We will have manual steps, and I will refer to these as gates possibly.</a:t>
            </a:r>
          </a:p>
          <a:p>
            <a:pPr/>
          </a:p>
          <a:p>
            <a:pPr/>
            <a:r>
              <a:t>The thing we want to think about is the entire idea of the software feature tied together.  Remember the video of throwing over the walls.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Title Text</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4" name="Shape 94"/>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5" name="Shape 95"/>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3" name="Shape 103"/>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Shape 118"/>
          <p:cNvSpPr/>
          <p:nvPr>
            <p:ph type="title"/>
          </p:nvPr>
        </p:nvSpPr>
        <p:spPr>
          <a:xfrm>
            <a:off x="1778000" y="355600"/>
            <a:ext cx="20828000" cy="3492500"/>
          </a:xfrm>
          <a:prstGeom prst="rect">
            <a:avLst/>
          </a:prstGeom>
        </p:spPr>
        <p:txBody>
          <a:bodyPr/>
          <a:lstStyle>
            <a:lvl1pPr defTabSz="647700">
              <a:defRPr sz="10000">
                <a:solidFill>
                  <a:srgbClr val="FFFFFF"/>
                </a:solidFill>
                <a:latin typeface="Chalkduster"/>
                <a:ea typeface="Chalkduster"/>
                <a:cs typeface="Chalkduster"/>
                <a:sym typeface="Chalkduster"/>
              </a:defRPr>
            </a:lvl1pPr>
          </a:lstStyle>
          <a:p>
            <a:pPr/>
            <a:r>
              <a:t>Title Text</a:t>
            </a:r>
          </a:p>
        </p:txBody>
      </p:sp>
      <p:sp>
        <p:nvSpPr>
          <p:cNvPr id="119" name="Shape 119"/>
          <p:cNvSpPr/>
          <p:nvPr>
            <p:ph type="body" idx="1"/>
          </p:nvPr>
        </p:nvSpPr>
        <p:spPr>
          <a:xfrm>
            <a:off x="1778000" y="3898900"/>
            <a:ext cx="20828000" cy="8039100"/>
          </a:xfrm>
          <a:prstGeom prst="rect">
            <a:avLst/>
          </a:prstGeom>
        </p:spPr>
        <p:txBody>
          <a:bodyPr/>
          <a:lstStyle>
            <a:lvl1pPr marL="762000" indent="-762000" defTabSz="647700">
              <a:spcBef>
                <a:spcPts val="5100"/>
              </a:spcBef>
              <a:buSzPct val="43000"/>
              <a:buBlip>
                <a:blip r:embed="rId3"/>
              </a:buBlip>
              <a:defRPr sz="5000">
                <a:solidFill>
                  <a:srgbClr val="FFFFFF"/>
                </a:solidFill>
                <a:latin typeface="Chalkduster"/>
                <a:ea typeface="Chalkduster"/>
                <a:cs typeface="Chalkduster"/>
                <a:sym typeface="Chalkduster"/>
              </a:defRPr>
            </a:lvl1pPr>
            <a:lvl2pPr marL="1524000" indent="-762000" defTabSz="647700">
              <a:spcBef>
                <a:spcPts val="5100"/>
              </a:spcBef>
              <a:buSzPct val="43000"/>
              <a:buBlip>
                <a:blip r:embed="rId3"/>
              </a:buBlip>
              <a:defRPr sz="5000">
                <a:solidFill>
                  <a:srgbClr val="FFFFFF"/>
                </a:solidFill>
                <a:latin typeface="Chalkduster"/>
                <a:ea typeface="Chalkduster"/>
                <a:cs typeface="Chalkduster"/>
                <a:sym typeface="Chalkduster"/>
              </a:defRPr>
            </a:lvl2pPr>
            <a:lvl3pPr marL="2286000" indent="-762000" defTabSz="647700">
              <a:spcBef>
                <a:spcPts val="5100"/>
              </a:spcBef>
              <a:buSzPct val="43000"/>
              <a:buBlip>
                <a:blip r:embed="rId3"/>
              </a:buBlip>
              <a:defRPr sz="5000">
                <a:solidFill>
                  <a:srgbClr val="FFFFFF"/>
                </a:solidFill>
                <a:latin typeface="Chalkduster"/>
                <a:ea typeface="Chalkduster"/>
                <a:cs typeface="Chalkduster"/>
                <a:sym typeface="Chalkduster"/>
              </a:defRPr>
            </a:lvl3pPr>
            <a:lvl4pPr marL="3048000" indent="-762000" defTabSz="647700">
              <a:spcBef>
                <a:spcPts val="5100"/>
              </a:spcBef>
              <a:buSzPct val="43000"/>
              <a:buBlip>
                <a:blip r:embed="rId3"/>
              </a:buBlip>
              <a:defRPr sz="5000">
                <a:solidFill>
                  <a:srgbClr val="FFFFFF"/>
                </a:solidFill>
                <a:latin typeface="Chalkduster"/>
                <a:ea typeface="Chalkduster"/>
                <a:cs typeface="Chalkduster"/>
                <a:sym typeface="Chalkduster"/>
              </a:defRPr>
            </a:lvl4pPr>
            <a:lvl5pPr marL="3810000" indent="-762000" defTabSz="647700">
              <a:spcBef>
                <a:spcPts val="5100"/>
              </a:spcBef>
              <a:buSzPct val="43000"/>
              <a:buBlip>
                <a:blip r:embed="rId3"/>
              </a:buBlip>
              <a:defRPr sz="5000">
                <a:solidFill>
                  <a:srgbClr val="FFFFFF"/>
                </a:solidFill>
                <a:latin typeface="Chalkduster"/>
                <a:ea typeface="Chalkduster"/>
                <a:cs typeface="Chalkduster"/>
                <a:sym typeface="Chalkduster"/>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sldNum" sz="quarter" idx="2"/>
          </p:nvPr>
        </p:nvSpPr>
        <p:spPr>
          <a:xfrm>
            <a:off x="11936944" y="13004800"/>
            <a:ext cx="508351" cy="567459"/>
          </a:xfrm>
          <a:prstGeom prst="rect">
            <a:avLst/>
          </a:prstGeom>
        </p:spPr>
        <p:txBody>
          <a:bodyPr/>
          <a:lstStyle>
            <a:lvl1pPr defTabSz="647700">
              <a:defRPr>
                <a:solidFill>
                  <a:srgbClr val="FFFFFF"/>
                </a:solidFill>
                <a:latin typeface="Chalkduster"/>
                <a:ea typeface="Chalkduster"/>
                <a:cs typeface="Chalkduster"/>
                <a:sym typeface="Chalkdus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Title Text</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nvSpPr>
        <p:spPr>
          <a:xfrm>
            <a:off x="10319067" y="12839700"/>
            <a:ext cx="2704466"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@ablythe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6" name="Shape 66"/>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7" name="Shape 67"/>
          <p:cNvSpPr/>
          <p:nvPr>
            <p:ph type="title"/>
          </p:nvPr>
        </p:nvSpPr>
        <p:spPr>
          <a:prstGeom prst="rect">
            <a:avLst/>
          </a:prstGeom>
        </p:spPr>
        <p:txBody>
          <a:bodyPr/>
          <a:lstStyle/>
          <a:p>
            <a:pPr/>
            <a:r>
              <a:t>Title Text</a:t>
            </a:r>
          </a:p>
        </p:txBody>
      </p:sp>
      <p:sp>
        <p:nvSpPr>
          <p:cNvPr id="68" name="Shape 68"/>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9" name="Shape 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6" name="Shape 76"/>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4" name="Shape 84"/>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5" name="Shape 85"/>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6" name="Shape 86"/>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github.com/aaronblythe/jenkins_scripts" TargetMode="External"/><Relationship Id="rId4" Type="http://schemas.openxmlformats.org/officeDocument/2006/relationships/image" Target="../media/image15.png"/><Relationship Id="rId5" Type="http://schemas.openxmlformats.org/officeDocument/2006/relationships/hyperlink" Target="http://www.slideshare.net/aaronblythe"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youtube.com/watch?v=SIaVsG7m8n4"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edium.com/@aaronblythe/gary-gruver-s-story-at-hp-and-macy-s-5ee89d4bcdc9#.yc1ecomxp" TargetMode="Externa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hyperlink" Target="https://github.com/aaronblythe/jenkins_scripts"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tage-deploy-demo.hearst.at/"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bslatkin/dpxdt" TargetMode="External"/><Relationship Id="rId3" Type="http://schemas.openxmlformats.org/officeDocument/2006/relationships/image" Target="../media/image5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gif"/><Relationship Id="rId4" Type="http://schemas.openxmlformats.org/officeDocument/2006/relationships/image" Target="../media/image4.jpeg"/><Relationship Id="rId5" Type="http://schemas.openxmlformats.org/officeDocument/2006/relationships/image" Target="../media/image5.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ploy-demo.hearst.at/"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55.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hyperlink" Target="http://www.lean.org/shook/DisplayObject.cfm?o=1166" TargetMode="Externa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6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twitter.com/ablythe/status/643866472377401344"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ctrTitle"/>
          </p:nvPr>
        </p:nvSpPr>
        <p:spPr>
          <a:prstGeom prst="rect">
            <a:avLst/>
          </a:prstGeom>
        </p:spPr>
        <p:txBody>
          <a:bodyPr/>
          <a:lstStyle/>
          <a:p>
            <a:pPr/>
            <a:r>
              <a:t>Continuous Delivery Pipeline</a:t>
            </a:r>
          </a:p>
        </p:txBody>
      </p:sp>
      <p:sp>
        <p:nvSpPr>
          <p:cNvPr id="130" name="Shape 130"/>
          <p:cNvSpPr/>
          <p:nvPr>
            <p:ph type="subTitle" sz="quarter" idx="1"/>
          </p:nvPr>
        </p:nvSpPr>
        <p:spPr>
          <a:prstGeom prst="rect">
            <a:avLst/>
          </a:prstGeom>
        </p:spPr>
        <p:txBody>
          <a:bodyPr/>
          <a:lstStyle/>
          <a:p>
            <a:pPr/>
            <a:r>
              <a:t>Aaron Blythe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Screen Shot 2016-04-24 at 11.01.24 PM.png"/>
          <p:cNvPicPr>
            <a:picLocks noChangeAspect="1"/>
          </p:cNvPicPr>
          <p:nvPr/>
        </p:nvPicPr>
        <p:blipFill>
          <a:blip r:embed="rId3">
            <a:extLst/>
          </a:blip>
          <a:stretch>
            <a:fillRect/>
          </a:stretch>
        </p:blipFill>
        <p:spPr>
          <a:xfrm>
            <a:off x="4305300" y="939800"/>
            <a:ext cx="14981142" cy="11241887"/>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p>
        </p:txBody>
      </p:sp>
      <p:sp>
        <p:nvSpPr>
          <p:cNvPr id="181" name="Shape 181"/>
          <p:cNvSpPr/>
          <p:nvPr>
            <p:ph type="body" idx="1"/>
          </p:nvPr>
        </p:nvSpPr>
        <p:spPr>
          <a:prstGeom prst="rect">
            <a:avLst/>
          </a:prstGeom>
        </p:spPr>
        <p:txBody>
          <a:bodyPr/>
          <a:lstStyle/>
          <a:p>
            <a:pPr marL="342900" indent="-342900" defTabSz="457200">
              <a:spcBef>
                <a:spcPts val="0"/>
              </a:spcBef>
              <a:buSzTx/>
              <a:buNone/>
              <a:defRPr sz="8400">
                <a:latin typeface="Calibri"/>
                <a:ea typeface="Calibri"/>
                <a:cs typeface="Calibri"/>
                <a:sym typeface="Calibri"/>
              </a:defRPr>
            </a:pPr>
            <a:r>
              <a:t>So when can you say you’re doing continuous delivery? I’d say it’s when you could flip a switch to go to continuous deployment if you decided that was the best way to deliver value to your customers. </a:t>
            </a:r>
          </a:p>
          <a:p>
            <a:pPr marL="342900" indent="-342900" defTabSz="457200">
              <a:spcBef>
                <a:spcPts val="0"/>
              </a:spcBef>
              <a:buSzTx/>
              <a:buNone/>
              <a:defRPr sz="3200">
                <a:latin typeface="Calibri"/>
                <a:ea typeface="Calibri"/>
                <a:cs typeface="Calibri"/>
                <a:sym typeface="Calibri"/>
              </a:defRPr>
            </a:pPr>
          </a:p>
          <a:p>
            <a:pPr marL="342900" indent="-342900" defTabSz="457200">
              <a:spcBef>
                <a:spcPts val="0"/>
              </a:spcBef>
              <a:buSzTx/>
              <a:buNone/>
              <a:defRPr sz="3200" u="sng">
                <a:latin typeface="Calibri"/>
                <a:ea typeface="Calibri"/>
                <a:cs typeface="Calibri"/>
                <a:sym typeface="Calibri"/>
              </a:defRPr>
            </a:pPr>
            <a:r>
              <a:t>http://continuousdelivery.com/2010/08/continuous-delivery-vs-continuous-deployment/</a:t>
            </a:r>
            <a:r>
              <a:rPr u="none"/>
              <a:t> </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pasted-image.pdf"/>
          <p:cNvPicPr>
            <a:picLocks noChangeAspect="1"/>
          </p:cNvPicPr>
          <p:nvPr/>
        </p:nvPicPr>
        <p:blipFill>
          <a:blip r:embed="rId3">
            <a:extLst/>
          </a:blip>
          <a:stretch>
            <a:fillRect/>
          </a:stretch>
        </p:blipFill>
        <p:spPr>
          <a:xfrm>
            <a:off x="2943411" y="1308847"/>
            <a:ext cx="18497178" cy="11098306"/>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a:r>
              <a:t>Live Demo</a:t>
            </a:r>
          </a:p>
        </p:txBody>
      </p:sp>
      <p:sp>
        <p:nvSpPr>
          <p:cNvPr id="190" name="Shape 190"/>
          <p:cNvSpPr/>
          <p:nvPr/>
        </p:nvSpPr>
        <p:spPr>
          <a:xfrm>
            <a:off x="4697729" y="12103000"/>
            <a:ext cx="131597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https://github.com/aaronblythe/jenkins_scripts</a:t>
            </a:r>
          </a:p>
        </p:txBody>
      </p:sp>
      <p:pic>
        <p:nvPicPr>
          <p:cNvPr id="191" name="pasted-image.png"/>
          <p:cNvPicPr>
            <a:picLocks noChangeAspect="1"/>
          </p:cNvPicPr>
          <p:nvPr/>
        </p:nvPicPr>
        <p:blipFill>
          <a:blip r:embed="rId4">
            <a:extLst/>
          </a:blip>
          <a:stretch>
            <a:fillRect/>
          </a:stretch>
        </p:blipFill>
        <p:spPr>
          <a:xfrm>
            <a:off x="8284440" y="3136900"/>
            <a:ext cx="7442201" cy="7442201"/>
          </a:xfrm>
          <a:prstGeom prst="rect">
            <a:avLst/>
          </a:prstGeom>
          <a:ln w="12700">
            <a:miter lim="400000"/>
          </a:ln>
        </p:spPr>
      </p:pic>
      <p:sp>
        <p:nvSpPr>
          <p:cNvPr id="192" name="Shape 192"/>
          <p:cNvSpPr/>
          <p:nvPr/>
        </p:nvSpPr>
        <p:spPr>
          <a:xfrm>
            <a:off x="6296660" y="11099799"/>
            <a:ext cx="1074928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http://www.slideshare.net/aaronblythe</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p>
            <a:pPr/>
            <a:r>
              <a:t>Locally</a:t>
            </a:r>
          </a:p>
        </p:txBody>
      </p:sp>
      <p:pic>
        <p:nvPicPr>
          <p:cNvPr id="197" name="Screen Shot 2016-04-27 at 9.37.05 PM.png"/>
          <p:cNvPicPr>
            <a:picLocks noChangeAspect="1"/>
          </p:cNvPicPr>
          <p:nvPr/>
        </p:nvPicPr>
        <p:blipFill>
          <a:blip r:embed="rId3">
            <a:extLst/>
          </a:blip>
          <a:stretch>
            <a:fillRect/>
          </a:stretch>
        </p:blipFill>
        <p:spPr>
          <a:xfrm>
            <a:off x="1003300" y="1790700"/>
            <a:ext cx="8977594" cy="4870689"/>
          </a:xfrm>
          <a:prstGeom prst="rect">
            <a:avLst/>
          </a:prstGeom>
          <a:ln w="12700">
            <a:miter lim="400000"/>
          </a:ln>
        </p:spPr>
      </p:pic>
      <p:pic>
        <p:nvPicPr>
          <p:cNvPr id="198" name="Screen Shot 2016-04-27 at 9.33.44 PM.png"/>
          <p:cNvPicPr>
            <a:picLocks noChangeAspect="1"/>
          </p:cNvPicPr>
          <p:nvPr/>
        </p:nvPicPr>
        <p:blipFill>
          <a:blip r:embed="rId4">
            <a:extLst/>
          </a:blip>
          <a:stretch>
            <a:fillRect/>
          </a:stretch>
        </p:blipFill>
        <p:spPr>
          <a:xfrm>
            <a:off x="6616700" y="6032500"/>
            <a:ext cx="7569200" cy="2514600"/>
          </a:xfrm>
          <a:prstGeom prst="rect">
            <a:avLst/>
          </a:prstGeom>
          <a:ln w="12700">
            <a:miter lim="400000"/>
          </a:ln>
        </p:spPr>
      </p:pic>
      <p:sp>
        <p:nvSpPr>
          <p:cNvPr id="199" name="Shape 199"/>
          <p:cNvSpPr/>
          <p:nvPr/>
        </p:nvSpPr>
        <p:spPr>
          <a:xfrm>
            <a:off x="5410200" y="5156199"/>
            <a:ext cx="2286001" cy="800102"/>
          </a:xfrm>
          <a:prstGeom prst="ellipse">
            <a:avLst/>
          </a:prstGeom>
          <a:ln w="635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xfrm>
            <a:off x="1778000" y="355600"/>
            <a:ext cx="20828000" cy="2247900"/>
          </a:xfrm>
          <a:prstGeom prst="rect">
            <a:avLst/>
          </a:prstGeom>
        </p:spPr>
        <p:txBody>
          <a:bodyPr/>
          <a:lstStyle/>
          <a:p>
            <a:pPr/>
            <a:r>
              <a:t>Points</a:t>
            </a:r>
          </a:p>
        </p:txBody>
      </p:sp>
      <p:sp>
        <p:nvSpPr>
          <p:cNvPr id="204" name="Shape 204"/>
          <p:cNvSpPr/>
          <p:nvPr>
            <p:ph type="body" idx="1"/>
          </p:nvPr>
        </p:nvSpPr>
        <p:spPr>
          <a:xfrm>
            <a:off x="1778000" y="2527300"/>
            <a:ext cx="20828000" cy="9410700"/>
          </a:xfrm>
          <a:prstGeom prst="rect">
            <a:avLst/>
          </a:prstGeom>
        </p:spPr>
        <p:txBody>
          <a:bodyPr/>
          <a:lstStyle>
            <a:lvl1pPr marL="228600" indent="-228600">
              <a:buSzPct val="100000"/>
              <a:buAutoNum type="arabicPeriod" startAt="1"/>
            </a:lvl1pPr>
          </a:lstStyle>
          <a:p>
            <a:pPr/>
            <a:r>
              <a:t> Test locally matching production as much as possible</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a:r>
              <a:t>Check In on a Branch</a:t>
            </a:r>
          </a:p>
        </p:txBody>
      </p:sp>
      <p:pic>
        <p:nvPicPr>
          <p:cNvPr id="209" name="pasted-image.png"/>
          <p:cNvPicPr>
            <a:picLocks noChangeAspect="1"/>
          </p:cNvPicPr>
          <p:nvPr/>
        </p:nvPicPr>
        <p:blipFill>
          <a:blip r:embed="rId3">
            <a:extLst/>
          </a:blip>
          <a:stretch>
            <a:fillRect/>
          </a:stretch>
        </p:blipFill>
        <p:spPr>
          <a:xfrm>
            <a:off x="2336800" y="4749800"/>
            <a:ext cx="17189460" cy="6384657"/>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xfrm>
            <a:off x="1778000" y="355600"/>
            <a:ext cx="20828000" cy="2247900"/>
          </a:xfrm>
          <a:prstGeom prst="rect">
            <a:avLst/>
          </a:prstGeom>
        </p:spPr>
        <p:txBody>
          <a:bodyPr/>
          <a:lstStyle/>
          <a:p>
            <a:pPr/>
            <a:r>
              <a:t>Points</a:t>
            </a:r>
          </a:p>
        </p:txBody>
      </p:sp>
      <p:sp>
        <p:nvSpPr>
          <p:cNvPr id="214" name="Shape 214"/>
          <p:cNvSpPr/>
          <p:nvPr>
            <p:ph type="body" idx="1"/>
          </p:nvPr>
        </p:nvSpPr>
        <p:spPr>
          <a:xfrm>
            <a:off x="1778000" y="2527300"/>
            <a:ext cx="20828000" cy="9410700"/>
          </a:xfrm>
          <a:prstGeom prst="rect">
            <a:avLst/>
          </a:prstGeom>
        </p:spPr>
        <p:txBody>
          <a:bodyPr/>
          <a:lstStyle/>
          <a:p>
            <a:pPr marL="228600" indent="-228600">
              <a:buSzPct val="100000"/>
              <a:buAutoNum type="arabicPeriod" startAt="1"/>
            </a:pPr>
            <a:r>
              <a:t> Test locally matching production as much as possible</a:t>
            </a:r>
          </a:p>
          <a:p>
            <a:pPr marL="228600" indent="-228600">
              <a:buSzPct val="100000"/>
              <a:buAutoNum type="arabicPeriod" startAt="1"/>
            </a:pPr>
            <a:r>
              <a:t> Everything in Source Control</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Create Pull Request</a:t>
            </a:r>
          </a:p>
        </p:txBody>
      </p:sp>
      <p:pic>
        <p:nvPicPr>
          <p:cNvPr id="219" name="pasted-image.png"/>
          <p:cNvPicPr>
            <a:picLocks noChangeAspect="1"/>
          </p:cNvPicPr>
          <p:nvPr/>
        </p:nvPicPr>
        <p:blipFill>
          <a:blip r:embed="rId3">
            <a:extLst/>
          </a:blip>
          <a:stretch>
            <a:fillRect/>
          </a:stretch>
        </p:blipFill>
        <p:spPr>
          <a:xfrm>
            <a:off x="8362950" y="5245100"/>
            <a:ext cx="6794287" cy="6865307"/>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xfrm>
            <a:off x="1778000" y="355600"/>
            <a:ext cx="20828000" cy="2247900"/>
          </a:xfrm>
          <a:prstGeom prst="rect">
            <a:avLst/>
          </a:prstGeom>
        </p:spPr>
        <p:txBody>
          <a:bodyPr/>
          <a:lstStyle/>
          <a:p>
            <a:pPr/>
            <a:r>
              <a:t>Points</a:t>
            </a:r>
          </a:p>
        </p:txBody>
      </p:sp>
      <p:sp>
        <p:nvSpPr>
          <p:cNvPr id="224" name="Shape 224"/>
          <p:cNvSpPr/>
          <p:nvPr>
            <p:ph type="body" idx="1"/>
          </p:nvPr>
        </p:nvSpPr>
        <p:spPr>
          <a:xfrm>
            <a:off x="1778000" y="2527300"/>
            <a:ext cx="20828000" cy="9410700"/>
          </a:xfrm>
          <a:prstGeom prst="rect">
            <a:avLst/>
          </a:prstGeom>
        </p:spPr>
        <p:txBody>
          <a:bodyPr/>
          <a:lstStyle/>
          <a:p>
            <a:pPr marL="228600" indent="-228600">
              <a:buSzPct val="100000"/>
              <a:buAutoNum type="arabicPeriod" startAt="1"/>
            </a:pPr>
            <a:r>
              <a:t> Test locally matching production as much as possible</a:t>
            </a:r>
          </a:p>
          <a:p>
            <a:pPr marL="228600" indent="-228600">
              <a:buSzPct val="100000"/>
              <a:buAutoNum type="arabicPeriod" startAt="1"/>
            </a:pPr>
            <a:r>
              <a:t> Everything in Source Control</a:t>
            </a:r>
          </a:p>
          <a:p>
            <a:pPr marL="228600" indent="-228600">
              <a:buSzPct val="100000"/>
              <a:buAutoNum type="arabicPeriod" startAt="1"/>
            </a:pPr>
            <a:r>
              <a:t> Agree as a team on Branching standards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4973002" y="6426199"/>
            <a:ext cx="144379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2" invalidUrl="" action="" tgtFrame="" tooltip="" history="1" highlightClick="0" endSnd="0"/>
              </a:rPr>
              <a:t>https://www.youtube.com/watch?v=SIaVsG7m8n4</a:t>
            </a:r>
            <a:r>
              <a:t> </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1581467" y="11201400"/>
            <a:ext cx="203574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2" invalidUrl="" action="" tgtFrame="" tooltip="" history="1" highlightClick="0" endSnd="0"/>
              </a:rPr>
              <a:t>https://medium.com/@aaronblythe/gary-gruver-s-story-at-hp-and-macy-s-5ee89d4bcdc9#.yc1ecomxp</a:t>
            </a:r>
            <a:r>
              <a:t> </a:t>
            </a:r>
          </a:p>
        </p:txBody>
      </p:sp>
      <p:pic>
        <p:nvPicPr>
          <p:cNvPr id="229" name="pasted-image.png"/>
          <p:cNvPicPr>
            <a:picLocks noChangeAspect="1"/>
          </p:cNvPicPr>
          <p:nvPr/>
        </p:nvPicPr>
        <p:blipFill>
          <a:blip r:embed="rId3">
            <a:extLst/>
          </a:blip>
          <a:stretch>
            <a:fillRect/>
          </a:stretch>
        </p:blipFill>
        <p:spPr>
          <a:xfrm>
            <a:off x="2863850" y="1479550"/>
            <a:ext cx="5746425" cy="8611009"/>
          </a:xfrm>
          <a:prstGeom prst="rect">
            <a:avLst/>
          </a:prstGeom>
          <a:ln w="12700">
            <a:miter lim="400000"/>
          </a:ln>
        </p:spPr>
      </p:pic>
      <p:pic>
        <p:nvPicPr>
          <p:cNvPr id="230" name="pasted-image.png"/>
          <p:cNvPicPr>
            <a:picLocks noChangeAspect="1"/>
          </p:cNvPicPr>
          <p:nvPr/>
        </p:nvPicPr>
        <p:blipFill>
          <a:blip r:embed="rId4">
            <a:extLst/>
          </a:blip>
          <a:stretch>
            <a:fillRect/>
          </a:stretch>
        </p:blipFill>
        <p:spPr>
          <a:xfrm>
            <a:off x="14605000" y="1219200"/>
            <a:ext cx="5615876" cy="8611009"/>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a:r>
              <a:t>Jenkins Integration to Github</a:t>
            </a:r>
          </a:p>
        </p:txBody>
      </p:sp>
      <p:pic>
        <p:nvPicPr>
          <p:cNvPr id="233" name="Screen Shot 2016-04-24 at 4.25.51 PM.png"/>
          <p:cNvPicPr>
            <a:picLocks noChangeAspect="1"/>
          </p:cNvPicPr>
          <p:nvPr/>
        </p:nvPicPr>
        <p:blipFill>
          <a:blip r:embed="rId3">
            <a:extLst/>
          </a:blip>
          <a:stretch>
            <a:fillRect/>
          </a:stretch>
        </p:blipFill>
        <p:spPr>
          <a:xfrm>
            <a:off x="4834731" y="5755481"/>
            <a:ext cx="14358938" cy="5036344"/>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prstGeom prst="rect">
            <a:avLst/>
          </a:prstGeom>
        </p:spPr>
        <p:txBody>
          <a:bodyPr/>
          <a:lstStyle>
            <a:lvl1pPr defTabSz="643889">
              <a:defRPr sz="8736"/>
            </a:lvl1pPr>
          </a:lstStyle>
          <a:p>
            <a:pPr/>
            <a:r>
              <a:t>Starting our pipeline from the Pull Request</a:t>
            </a:r>
          </a:p>
        </p:txBody>
      </p:sp>
      <p:pic>
        <p:nvPicPr>
          <p:cNvPr id="238" name="Screen Shot 2016-04-24 at 4.26.47 PM.png"/>
          <p:cNvPicPr>
            <a:picLocks noChangeAspect="1"/>
          </p:cNvPicPr>
          <p:nvPr/>
        </p:nvPicPr>
        <p:blipFill>
          <a:blip r:embed="rId3">
            <a:extLst/>
          </a:blip>
          <a:stretch>
            <a:fillRect/>
          </a:stretch>
        </p:blipFill>
        <p:spPr>
          <a:xfrm>
            <a:off x="3565921" y="4059853"/>
            <a:ext cx="14249680" cy="6086078"/>
          </a:xfrm>
          <a:prstGeom prst="rect">
            <a:avLst/>
          </a:prstGeom>
          <a:ln w="12700">
            <a:miter lim="400000"/>
          </a:ln>
        </p:spPr>
      </p:pic>
      <p:pic>
        <p:nvPicPr>
          <p:cNvPr id="239" name="Screen Shot 2016-04-24 at 4.26.27 PM.png"/>
          <p:cNvPicPr>
            <a:picLocks noChangeAspect="1"/>
          </p:cNvPicPr>
          <p:nvPr/>
        </p:nvPicPr>
        <p:blipFill>
          <a:blip r:embed="rId4">
            <a:extLst/>
          </a:blip>
          <a:stretch>
            <a:fillRect/>
          </a:stretch>
        </p:blipFill>
        <p:spPr>
          <a:xfrm>
            <a:off x="15942468" y="10733484"/>
            <a:ext cx="5107782" cy="2286001"/>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a:r>
              <a:t>Static Analysis (Linting)</a:t>
            </a:r>
          </a:p>
        </p:txBody>
      </p:sp>
      <p:pic>
        <p:nvPicPr>
          <p:cNvPr id="244" name="Screen Shot 2016-04-27 at 11.16.25 PM.png"/>
          <p:cNvPicPr>
            <a:picLocks noChangeAspect="1"/>
          </p:cNvPicPr>
          <p:nvPr/>
        </p:nvPicPr>
        <p:blipFill>
          <a:blip r:embed="rId3">
            <a:extLst/>
          </a:blip>
          <a:stretch>
            <a:fillRect/>
          </a:stretch>
        </p:blipFill>
        <p:spPr>
          <a:xfrm>
            <a:off x="7610962" y="3302000"/>
            <a:ext cx="8120676" cy="8542291"/>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lvl1pPr defTabSz="734694">
              <a:defRPr sz="9968"/>
            </a:lvl1pPr>
          </a:lstStyle>
          <a:p>
            <a:pPr/>
            <a:r>
              <a:t>DooD (not to be confused with DinD)</a:t>
            </a:r>
          </a:p>
        </p:txBody>
      </p:sp>
      <p:sp>
        <p:nvSpPr>
          <p:cNvPr id="249" name="Shape 249"/>
          <p:cNvSpPr/>
          <p:nvPr/>
        </p:nvSpPr>
        <p:spPr>
          <a:xfrm>
            <a:off x="1727200" y="10515600"/>
            <a:ext cx="19888201" cy="12700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Docker Host</a:t>
            </a:r>
          </a:p>
        </p:txBody>
      </p:sp>
      <p:sp>
        <p:nvSpPr>
          <p:cNvPr id="250" name="Shape 250"/>
          <p:cNvSpPr/>
          <p:nvPr/>
        </p:nvSpPr>
        <p:spPr>
          <a:xfrm>
            <a:off x="1803400" y="6223000"/>
            <a:ext cx="4191000" cy="37084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Jenkins Master</a:t>
            </a:r>
          </a:p>
        </p:txBody>
      </p:sp>
      <p:sp>
        <p:nvSpPr>
          <p:cNvPr id="251" name="Shape 251"/>
          <p:cNvSpPr/>
          <p:nvPr/>
        </p:nvSpPr>
        <p:spPr>
          <a:xfrm>
            <a:off x="6578600" y="6223000"/>
            <a:ext cx="4191000" cy="37084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Jenkins Worker</a:t>
            </a:r>
          </a:p>
        </p:txBody>
      </p:sp>
      <p:sp>
        <p:nvSpPr>
          <p:cNvPr id="252" name="Shape 252"/>
          <p:cNvSpPr/>
          <p:nvPr/>
        </p:nvSpPr>
        <p:spPr>
          <a:xfrm>
            <a:off x="11353800" y="6223000"/>
            <a:ext cx="4191000" cy="37084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Kitchen Docker</a:t>
            </a:r>
          </a:p>
        </p:txBody>
      </p:sp>
      <p:sp>
        <p:nvSpPr>
          <p:cNvPr id="253" name="Shape 253"/>
          <p:cNvSpPr/>
          <p:nvPr/>
        </p:nvSpPr>
        <p:spPr>
          <a:xfrm>
            <a:off x="16586200" y="6223000"/>
            <a:ext cx="4191000" cy="37084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FFFFFF"/>
                </a:solidFill>
              </a:defRPr>
            </a:lvl1pPr>
          </a:lstStyle>
          <a:p>
            <a:pPr/>
            <a:r>
              <a:t>Docker Cookbook</a:t>
            </a:r>
          </a:p>
        </p:txBody>
      </p:sp>
      <p:sp>
        <p:nvSpPr>
          <p:cNvPr id="254" name="Shape 254"/>
          <p:cNvSpPr/>
          <p:nvPr/>
        </p:nvSpPr>
        <p:spPr>
          <a:xfrm>
            <a:off x="7115175" y="2895600"/>
            <a:ext cx="817245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(Trick: mount docker socket)</a:t>
            </a:r>
          </a:p>
        </p:txBody>
      </p:sp>
      <p:sp>
        <p:nvSpPr>
          <p:cNvPr id="255" name="Shape 255"/>
          <p:cNvSpPr/>
          <p:nvPr/>
        </p:nvSpPr>
        <p:spPr>
          <a:xfrm>
            <a:off x="3357245" y="4394200"/>
            <a:ext cx="4207511"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Docker Cloud</a:t>
            </a:r>
          </a:p>
          <a:p>
            <a:pPr/>
            <a:r>
              <a:t>Configuring IP</a:t>
            </a:r>
          </a:p>
        </p:txBody>
      </p:sp>
      <p:sp>
        <p:nvSpPr>
          <p:cNvPr id="256" name="Shape 256"/>
          <p:cNvSpPr/>
          <p:nvPr/>
        </p:nvSpPr>
        <p:spPr>
          <a:xfrm>
            <a:off x="4089400" y="6730999"/>
            <a:ext cx="3175000" cy="1"/>
          </a:xfrm>
          <a:prstGeom prst="line">
            <a:avLst/>
          </a:prstGeom>
          <a:ln w="139700">
            <a:solidFill>
              <a:srgbClr val="000000"/>
            </a:solidFill>
            <a:miter lim="400000"/>
            <a:tailEnd type="triangle"/>
          </a:ln>
        </p:spPr>
        <p:txBody>
          <a:bodyPr lIns="50800" tIns="50800" rIns="50800" bIns="50800" anchor="ctr"/>
          <a:lstStyle/>
          <a:p>
            <a:pPr>
              <a:defRPr sz="3200"/>
            </a:pPr>
          </a:p>
        </p:txBody>
      </p:sp>
      <p:sp>
        <p:nvSpPr>
          <p:cNvPr id="257" name="Shape 257"/>
          <p:cNvSpPr/>
          <p:nvPr/>
        </p:nvSpPr>
        <p:spPr>
          <a:xfrm>
            <a:off x="9702799" y="6731000"/>
            <a:ext cx="3175001" cy="0"/>
          </a:xfrm>
          <a:prstGeom prst="line">
            <a:avLst/>
          </a:prstGeom>
          <a:ln w="139700">
            <a:solidFill>
              <a:srgbClr val="000000"/>
            </a:solidFill>
            <a:miter lim="400000"/>
            <a:tailEnd type="triangle"/>
          </a:ln>
        </p:spPr>
        <p:txBody>
          <a:bodyPr lIns="50800" tIns="50800" rIns="50800" bIns="50800" anchor="ctr"/>
          <a:lstStyle/>
          <a:p>
            <a:pPr>
              <a:defRPr sz="3200"/>
            </a:pPr>
          </a:p>
        </p:txBody>
      </p:sp>
      <p:sp>
        <p:nvSpPr>
          <p:cNvPr id="258" name="Shape 258"/>
          <p:cNvSpPr/>
          <p:nvPr/>
        </p:nvSpPr>
        <p:spPr>
          <a:xfrm>
            <a:off x="14706600" y="6731000"/>
            <a:ext cx="3175000" cy="0"/>
          </a:xfrm>
          <a:prstGeom prst="line">
            <a:avLst/>
          </a:prstGeom>
          <a:ln w="139700">
            <a:solidFill>
              <a:srgbClr val="000000"/>
            </a:solidFill>
            <a:miter lim="400000"/>
            <a:tailEnd type="triangle"/>
          </a:ln>
        </p:spPr>
        <p:txBody>
          <a:bodyPr lIns="50800" tIns="50800" rIns="50800" bIns="50800" anchor="ctr"/>
          <a:lstStyle/>
          <a:p>
            <a:pPr>
              <a:defRPr sz="3200"/>
            </a:pPr>
          </a:p>
        </p:txBody>
      </p:sp>
      <p:pic>
        <p:nvPicPr>
          <p:cNvPr id="259" name="Screen Shot 2016-04-27 at 9.57.00 PM.png"/>
          <p:cNvPicPr>
            <a:picLocks noChangeAspect="1"/>
          </p:cNvPicPr>
          <p:nvPr/>
        </p:nvPicPr>
        <p:blipFill>
          <a:blip r:embed="rId4">
            <a:extLst/>
          </a:blip>
          <a:srcRect l="0" t="0" r="0" b="0"/>
          <a:stretch>
            <a:fillRect/>
          </a:stretch>
        </p:blipFill>
        <p:spPr>
          <a:xfrm>
            <a:off x="7807721" y="4660106"/>
            <a:ext cx="6965210" cy="1093844"/>
          </a:xfrm>
          <a:prstGeom prst="rect">
            <a:avLst/>
          </a:prstGeom>
          <a:ln w="12700">
            <a:miter lim="400000"/>
          </a:ln>
        </p:spPr>
      </p:pic>
      <p:pic>
        <p:nvPicPr>
          <p:cNvPr id="260" name="Screen Shot 2016-04-27 at 9.59.47 PM.png"/>
          <p:cNvPicPr>
            <a:picLocks noChangeAspect="1"/>
          </p:cNvPicPr>
          <p:nvPr/>
        </p:nvPicPr>
        <p:blipFill>
          <a:blip r:embed="rId5">
            <a:extLst/>
          </a:blip>
          <a:stretch>
            <a:fillRect/>
          </a:stretch>
        </p:blipFill>
        <p:spPr>
          <a:xfrm>
            <a:off x="15384660" y="4195167"/>
            <a:ext cx="6594190" cy="1833363"/>
          </a:xfrm>
          <a:prstGeom prst="rect">
            <a:avLst/>
          </a:prstGeom>
          <a:ln w="12700">
            <a:miter lim="400000"/>
          </a:ln>
        </p:spPr>
      </p:pic>
      <p:sp>
        <p:nvSpPr>
          <p:cNvPr id="261" name="Shape 261"/>
          <p:cNvSpPr/>
          <p:nvPr/>
        </p:nvSpPr>
        <p:spPr>
          <a:xfrm>
            <a:off x="17181830" y="3136900"/>
            <a:ext cx="343154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Kitchen.yml</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title"/>
          </p:nvPr>
        </p:nvSpPr>
        <p:spPr>
          <a:prstGeom prst="rect">
            <a:avLst/>
          </a:prstGeom>
        </p:spPr>
        <p:txBody>
          <a:bodyPr/>
          <a:lstStyle/>
          <a:p>
            <a:pPr/>
            <a:r>
              <a:t>Failed Build!!</a:t>
            </a:r>
          </a:p>
        </p:txBody>
      </p:sp>
      <p:pic>
        <p:nvPicPr>
          <p:cNvPr id="266" name="Screen Shot 2016-04-25 at 12.04.36 AM.png"/>
          <p:cNvPicPr>
            <a:picLocks noChangeAspect="1"/>
          </p:cNvPicPr>
          <p:nvPr/>
        </p:nvPicPr>
        <p:blipFill>
          <a:blip r:embed="rId3">
            <a:extLst/>
          </a:blip>
          <a:stretch>
            <a:fillRect/>
          </a:stretch>
        </p:blipFill>
        <p:spPr>
          <a:xfrm>
            <a:off x="8898401" y="8627189"/>
            <a:ext cx="14700767" cy="3690570"/>
          </a:xfrm>
          <a:prstGeom prst="rect">
            <a:avLst/>
          </a:prstGeom>
          <a:ln w="12700">
            <a:miter lim="400000"/>
          </a:ln>
        </p:spPr>
      </p:pic>
      <p:pic>
        <p:nvPicPr>
          <p:cNvPr id="267" name="Screen Shot 2016-04-27 at 9.53.08 PM.png"/>
          <p:cNvPicPr>
            <a:picLocks noChangeAspect="1"/>
          </p:cNvPicPr>
          <p:nvPr/>
        </p:nvPicPr>
        <p:blipFill>
          <a:blip r:embed="rId4">
            <a:extLst/>
          </a:blip>
          <a:stretch>
            <a:fillRect/>
          </a:stretch>
        </p:blipFill>
        <p:spPr>
          <a:xfrm>
            <a:off x="546100" y="4051299"/>
            <a:ext cx="12574425" cy="444612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pPr/>
            <a:r>
              <a:t>Check the logs of the test</a:t>
            </a:r>
          </a:p>
        </p:txBody>
      </p:sp>
      <p:pic>
        <p:nvPicPr>
          <p:cNvPr id="272" name="Screen Shot 2016-04-27 at 10.02.32 PM.png"/>
          <p:cNvPicPr>
            <a:picLocks noChangeAspect="1"/>
          </p:cNvPicPr>
          <p:nvPr/>
        </p:nvPicPr>
        <p:blipFill>
          <a:blip r:embed="rId3">
            <a:extLst/>
          </a:blip>
          <a:stretch>
            <a:fillRect/>
          </a:stretch>
        </p:blipFill>
        <p:spPr>
          <a:xfrm>
            <a:off x="1955800" y="5156200"/>
            <a:ext cx="20472400" cy="3403600"/>
          </a:xfrm>
          <a:prstGeom prst="rect">
            <a:avLst/>
          </a:prstGeom>
          <a:ln w="12700">
            <a:miter lim="400000"/>
          </a:ln>
        </p:spPr>
      </p:pic>
      <p:sp>
        <p:nvSpPr>
          <p:cNvPr id="273" name="Shape 273"/>
          <p:cNvSpPr/>
          <p:nvPr/>
        </p:nvSpPr>
        <p:spPr>
          <a:xfrm>
            <a:off x="11074399" y="6350000"/>
            <a:ext cx="1905001" cy="457200"/>
          </a:xfrm>
          <a:prstGeom prst="rect">
            <a:avLst/>
          </a:prstGeom>
          <a:solidFill>
            <a:schemeClr val="accent3">
              <a:satOff val="18648"/>
              <a:lumOff val="5971"/>
              <a:alpha val="32867"/>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74" name="Shape 274"/>
          <p:cNvSpPr/>
          <p:nvPr/>
        </p:nvSpPr>
        <p:spPr>
          <a:xfrm>
            <a:off x="12014200" y="7264400"/>
            <a:ext cx="1905000" cy="457200"/>
          </a:xfrm>
          <a:prstGeom prst="rect">
            <a:avLst/>
          </a:prstGeom>
          <a:solidFill>
            <a:schemeClr val="accent3">
              <a:satOff val="18648"/>
              <a:lumOff val="5971"/>
              <a:alpha val="32867"/>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75" name="Shape 275"/>
          <p:cNvSpPr/>
          <p:nvPr/>
        </p:nvSpPr>
        <p:spPr>
          <a:xfrm>
            <a:off x="20116800" y="7264400"/>
            <a:ext cx="1905000" cy="457200"/>
          </a:xfrm>
          <a:prstGeom prst="rect">
            <a:avLst/>
          </a:prstGeom>
          <a:solidFill>
            <a:schemeClr val="accent3">
              <a:satOff val="18648"/>
              <a:lumOff val="5971"/>
              <a:alpha val="32867"/>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lvl1pPr defTabSz="718184">
              <a:defRPr sz="9744"/>
            </a:lvl1pPr>
          </a:lstStyle>
          <a:p>
            <a:pPr/>
            <a:r>
              <a:t>The build should automatically restart</a:t>
            </a:r>
          </a:p>
        </p:txBody>
      </p:sp>
      <p:pic>
        <p:nvPicPr>
          <p:cNvPr id="280" name="Screen Shot 2016-04-27 at 10.06.03 PM.png"/>
          <p:cNvPicPr>
            <a:picLocks noChangeAspect="1"/>
          </p:cNvPicPr>
          <p:nvPr/>
        </p:nvPicPr>
        <p:blipFill>
          <a:blip r:embed="rId2">
            <a:extLst/>
          </a:blip>
          <a:stretch>
            <a:fillRect/>
          </a:stretch>
        </p:blipFill>
        <p:spPr>
          <a:xfrm>
            <a:off x="1587500" y="3822700"/>
            <a:ext cx="21209000" cy="8051800"/>
          </a:xfrm>
          <a:prstGeom prst="rect">
            <a:avLst/>
          </a:prstGeom>
          <a:ln w="12700">
            <a:miter lim="400000"/>
          </a:ln>
        </p:spPr>
      </p:pic>
      <p:sp>
        <p:nvSpPr>
          <p:cNvPr id="281" name="Shape 281"/>
          <p:cNvSpPr/>
          <p:nvPr/>
        </p:nvSpPr>
        <p:spPr>
          <a:xfrm>
            <a:off x="3886200" y="4140200"/>
            <a:ext cx="3124200" cy="635000"/>
          </a:xfrm>
          <a:prstGeom prst="roundRect">
            <a:avLst>
              <a:gd name="adj" fmla="val 30000"/>
            </a:avLst>
          </a:prstGeom>
          <a:ln w="1397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xfrm>
            <a:off x="1778000" y="355600"/>
            <a:ext cx="20828000" cy="2247900"/>
          </a:xfrm>
          <a:prstGeom prst="rect">
            <a:avLst/>
          </a:prstGeom>
        </p:spPr>
        <p:txBody>
          <a:bodyPr/>
          <a:lstStyle/>
          <a:p>
            <a:pPr/>
            <a:r>
              <a:t>Points</a:t>
            </a:r>
          </a:p>
        </p:txBody>
      </p:sp>
      <p:sp>
        <p:nvSpPr>
          <p:cNvPr id="284" name="Shape 284"/>
          <p:cNvSpPr/>
          <p:nvPr>
            <p:ph type="body" idx="1"/>
          </p:nvPr>
        </p:nvSpPr>
        <p:spPr>
          <a:xfrm>
            <a:off x="1778000" y="2527300"/>
            <a:ext cx="20828000" cy="9410700"/>
          </a:xfrm>
          <a:prstGeom prst="rect">
            <a:avLst/>
          </a:prstGeom>
        </p:spPr>
        <p:txBody>
          <a:bodyPr/>
          <a:lstStyle/>
          <a:p>
            <a:pPr marL="228600" indent="-228600">
              <a:buSzPct val="100000"/>
              <a:buAutoNum type="arabicPeriod" startAt="1"/>
            </a:pPr>
            <a:r>
              <a:t> Test locally matching production as much as possible</a:t>
            </a:r>
          </a:p>
          <a:p>
            <a:pPr marL="228600" indent="-228600">
              <a:buSzPct val="100000"/>
              <a:buAutoNum type="arabicPeriod" startAt="1"/>
            </a:pPr>
            <a:r>
              <a:t> Everything in Source Control</a:t>
            </a:r>
          </a:p>
          <a:p>
            <a:pPr marL="228600" indent="-228600">
              <a:buSzPct val="100000"/>
              <a:buAutoNum type="arabicPeriod" startAt="1"/>
            </a:pPr>
            <a:r>
              <a:t> Agree as a team on Branching standards</a:t>
            </a:r>
          </a:p>
          <a:p>
            <a:pPr marL="228600" indent="-228600">
              <a:buSzPct val="100000"/>
              <a:buAutoNum type="arabicPeriod" startAt="1"/>
            </a:pPr>
            <a:r>
              <a:t> Have good tests and coverage</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lvl1pPr defTabSz="800735">
              <a:defRPr sz="10864"/>
            </a:lvl1pPr>
          </a:lstStyle>
          <a:p>
            <a:pPr/>
            <a:r>
              <a:t>Restart From Next Push to branch</a:t>
            </a:r>
          </a:p>
        </p:txBody>
      </p:sp>
      <p:pic>
        <p:nvPicPr>
          <p:cNvPr id="289" name="Screen Shot 2016-04-24 at 4.33.40 PM.png"/>
          <p:cNvPicPr>
            <a:picLocks noChangeAspect="1"/>
          </p:cNvPicPr>
          <p:nvPr/>
        </p:nvPicPr>
        <p:blipFill>
          <a:blip r:embed="rId2">
            <a:extLst/>
          </a:blip>
          <a:stretch>
            <a:fillRect/>
          </a:stretch>
        </p:blipFill>
        <p:spPr>
          <a:xfrm>
            <a:off x="3048000" y="6062295"/>
            <a:ext cx="18288000" cy="7699317"/>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p>
            <a:pPr/>
            <a:r>
              <a:t>@ablythe</a:t>
            </a:r>
          </a:p>
        </p:txBody>
      </p:sp>
      <p:pic>
        <p:nvPicPr>
          <p:cNvPr id="135" name="aaron_twitter.png"/>
          <p:cNvPicPr>
            <a:picLocks noChangeAspect="1"/>
          </p:cNvPicPr>
          <p:nvPr/>
        </p:nvPicPr>
        <p:blipFill>
          <a:blip r:embed="rId2">
            <a:extLst/>
          </a:blip>
          <a:stretch>
            <a:fillRect/>
          </a:stretch>
        </p:blipFill>
        <p:spPr>
          <a:xfrm>
            <a:off x="9578028" y="3015461"/>
            <a:ext cx="5227944" cy="7685079"/>
          </a:xfrm>
          <a:prstGeom prst="rect">
            <a:avLst/>
          </a:prstGeom>
          <a:ln w="12700">
            <a:miter lim="400000"/>
          </a:ln>
        </p:spPr>
      </p:pic>
      <p:sp>
        <p:nvSpPr>
          <p:cNvPr id="136" name="Shape 136"/>
          <p:cNvSpPr/>
          <p:nvPr/>
        </p:nvSpPr>
        <p:spPr>
          <a:xfrm>
            <a:off x="5754315" y="11479289"/>
            <a:ext cx="133362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https://github.com/aaronblythe/jenkins_scripts</a:t>
            </a:r>
            <a:r>
              <a:t> </a:t>
            </a:r>
          </a:p>
        </p:txBody>
      </p:sp>
      <p:sp>
        <p:nvSpPr>
          <p:cNvPr id="137" name="Shape 137"/>
          <p:cNvSpPr/>
          <p:nvPr/>
        </p:nvSpPr>
        <p:spPr>
          <a:xfrm>
            <a:off x="7047810" y="10668000"/>
            <a:ext cx="1074928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http://www.slideshare.net/aaronblythe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xfrm>
            <a:off x="1778000" y="355600"/>
            <a:ext cx="20828000" cy="2247900"/>
          </a:xfrm>
          <a:prstGeom prst="rect">
            <a:avLst/>
          </a:prstGeom>
        </p:spPr>
        <p:txBody>
          <a:bodyPr/>
          <a:lstStyle/>
          <a:p>
            <a:pPr/>
            <a:r>
              <a:t>Points</a:t>
            </a:r>
          </a:p>
        </p:txBody>
      </p:sp>
      <p:sp>
        <p:nvSpPr>
          <p:cNvPr id="292" name="Shape 292"/>
          <p:cNvSpPr/>
          <p:nvPr>
            <p:ph type="body" idx="1"/>
          </p:nvPr>
        </p:nvSpPr>
        <p:spPr>
          <a:xfrm>
            <a:off x="2057400" y="2654300"/>
            <a:ext cx="20828000" cy="9410700"/>
          </a:xfrm>
          <a:prstGeom prst="rect">
            <a:avLst/>
          </a:prstGeom>
        </p:spPr>
        <p:txBody>
          <a:bodyPr/>
          <a:lstStyle/>
          <a:p>
            <a:pPr marL="228600" indent="-228600">
              <a:buSzPct val="100000"/>
              <a:buAutoNum type="arabicPeriod" startAt="1"/>
            </a:pPr>
            <a:r>
              <a:t> Test locally matching production as much as possible</a:t>
            </a:r>
          </a:p>
          <a:p>
            <a:pPr marL="228600" indent="-228600">
              <a:buSzPct val="100000"/>
              <a:buAutoNum type="arabicPeriod" startAt="1"/>
            </a:pPr>
            <a:r>
              <a:t> Everything in Source Control</a:t>
            </a:r>
          </a:p>
          <a:p>
            <a:pPr marL="228600" indent="-228600">
              <a:buSzPct val="100000"/>
              <a:buAutoNum type="arabicPeriod" startAt="1"/>
            </a:pPr>
            <a:r>
              <a:t> Agree as a team on Branching standards</a:t>
            </a:r>
          </a:p>
          <a:p>
            <a:pPr marL="228600" indent="-228600">
              <a:buSzPct val="100000"/>
              <a:buAutoNum type="arabicPeriod" startAt="1"/>
            </a:pPr>
            <a:r>
              <a:t> Have good tests and coverage</a:t>
            </a:r>
          </a:p>
          <a:p>
            <a:pPr marL="228600" indent="-228600">
              <a:buSzPct val="100000"/>
              <a:buAutoNum type="arabicPeriod" startAt="1"/>
            </a:pPr>
            <a:r>
              <a:t> Fix the build right away</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lvl1pPr defTabSz="652145">
              <a:defRPr sz="8848"/>
            </a:lvl1pPr>
          </a:lstStyle>
          <a:p>
            <a:pPr/>
            <a:r>
              <a:t>All possible interested users should know</a:t>
            </a:r>
          </a:p>
        </p:txBody>
      </p:sp>
      <p:pic>
        <p:nvPicPr>
          <p:cNvPr id="295" name="Screen Shot 2016-04-27 at 11.22.13 PM.png"/>
          <p:cNvPicPr>
            <a:picLocks noChangeAspect="1"/>
          </p:cNvPicPr>
          <p:nvPr/>
        </p:nvPicPr>
        <p:blipFill>
          <a:blip r:embed="rId3">
            <a:extLst/>
          </a:blip>
          <a:stretch>
            <a:fillRect/>
          </a:stretch>
        </p:blipFill>
        <p:spPr>
          <a:xfrm>
            <a:off x="4369990" y="3194248"/>
            <a:ext cx="15643829" cy="9308854"/>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xfrm>
            <a:off x="1778000" y="355600"/>
            <a:ext cx="20828000" cy="2247900"/>
          </a:xfrm>
          <a:prstGeom prst="rect">
            <a:avLst/>
          </a:prstGeom>
        </p:spPr>
        <p:txBody>
          <a:bodyPr/>
          <a:lstStyle/>
          <a:p>
            <a:pPr/>
            <a:r>
              <a:t>Points</a:t>
            </a:r>
          </a:p>
        </p:txBody>
      </p:sp>
      <p:sp>
        <p:nvSpPr>
          <p:cNvPr id="300" name="Shape 300"/>
          <p:cNvSpPr/>
          <p:nvPr>
            <p:ph type="body" idx="1"/>
          </p:nvPr>
        </p:nvSpPr>
        <p:spPr>
          <a:xfrm>
            <a:off x="1778000" y="2527300"/>
            <a:ext cx="20828000" cy="9410700"/>
          </a:xfrm>
          <a:prstGeom prst="rect">
            <a:avLst/>
          </a:prstGeom>
        </p:spPr>
        <p:txBody>
          <a:bodyPr/>
          <a:lstStyle/>
          <a:p>
            <a:pPr marL="228600" indent="-228600">
              <a:buSzPct val="100000"/>
              <a:buAutoNum type="arabicPeriod" startAt="1"/>
            </a:pPr>
            <a:r>
              <a:t> Test locally matching production as much as possible</a:t>
            </a:r>
          </a:p>
          <a:p>
            <a:pPr marL="228600" indent="-228600">
              <a:buSzPct val="100000"/>
              <a:buAutoNum type="arabicPeriod" startAt="1"/>
            </a:pPr>
            <a:r>
              <a:t> Everything in Source Control</a:t>
            </a:r>
          </a:p>
          <a:p>
            <a:pPr marL="228600" indent="-228600">
              <a:buSzPct val="100000"/>
              <a:buAutoNum type="arabicPeriod" startAt="1"/>
            </a:pPr>
            <a:r>
              <a:t> Agree as a team on Branching standards</a:t>
            </a:r>
          </a:p>
          <a:p>
            <a:pPr marL="228600" indent="-228600">
              <a:buSzPct val="100000"/>
              <a:buAutoNum type="arabicPeriod" startAt="1"/>
            </a:pPr>
            <a:r>
              <a:t> Have good tests and coverage</a:t>
            </a:r>
          </a:p>
          <a:p>
            <a:pPr marL="228600" indent="-228600">
              <a:buSzPct val="100000"/>
              <a:buAutoNum type="arabicPeriod" startAt="1"/>
            </a:pPr>
            <a:r>
              <a:t> Fix the build right away</a:t>
            </a:r>
          </a:p>
          <a:p>
            <a:pPr marL="228600" indent="-228600">
              <a:buSzPct val="100000"/>
              <a:buAutoNum type="arabicPeriod" startAt="1"/>
            </a:pPr>
            <a:r>
              <a:t> Make things visible</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2" name="Screen Shot 2016-04-27 at 10.10.37 PM.png"/>
          <p:cNvPicPr>
            <a:picLocks noChangeAspect="1"/>
          </p:cNvPicPr>
          <p:nvPr/>
        </p:nvPicPr>
        <p:blipFill>
          <a:blip r:embed="rId3">
            <a:extLst/>
          </a:blip>
          <a:stretch>
            <a:fillRect/>
          </a:stretch>
        </p:blipFill>
        <p:spPr>
          <a:xfrm>
            <a:off x="2501900" y="8369300"/>
            <a:ext cx="9032874" cy="3721046"/>
          </a:xfrm>
          <a:prstGeom prst="rect">
            <a:avLst/>
          </a:prstGeom>
          <a:ln w="12700">
            <a:miter lim="400000"/>
          </a:ln>
        </p:spPr>
      </p:pic>
      <p:sp>
        <p:nvSpPr>
          <p:cNvPr id="303" name="Shape 303"/>
          <p:cNvSpPr/>
          <p:nvPr>
            <p:ph type="title"/>
          </p:nvPr>
        </p:nvSpPr>
        <p:spPr>
          <a:prstGeom prst="rect">
            <a:avLst/>
          </a:prstGeom>
        </p:spPr>
        <p:txBody>
          <a:bodyPr/>
          <a:lstStyle/>
          <a:p>
            <a:pPr/>
            <a:r>
              <a:t>Merge Pull Request</a:t>
            </a:r>
          </a:p>
        </p:txBody>
      </p:sp>
      <p:pic>
        <p:nvPicPr>
          <p:cNvPr id="304" name="Screen Shot 2016-04-27 at 10.10.07 PM.png"/>
          <p:cNvPicPr>
            <a:picLocks noChangeAspect="1"/>
          </p:cNvPicPr>
          <p:nvPr/>
        </p:nvPicPr>
        <p:blipFill>
          <a:blip r:embed="rId4">
            <a:extLst/>
          </a:blip>
          <a:stretch>
            <a:fillRect/>
          </a:stretch>
        </p:blipFill>
        <p:spPr>
          <a:xfrm>
            <a:off x="1905000" y="3695700"/>
            <a:ext cx="8229600" cy="3886200"/>
          </a:xfrm>
          <a:prstGeom prst="rect">
            <a:avLst/>
          </a:prstGeom>
          <a:ln w="12700">
            <a:miter lim="400000"/>
          </a:ln>
        </p:spPr>
      </p:pic>
      <p:pic>
        <p:nvPicPr>
          <p:cNvPr id="305" name="Screen Shot 2016-04-27 at 10.11.16 PM.png"/>
          <p:cNvPicPr>
            <a:picLocks noChangeAspect="1"/>
          </p:cNvPicPr>
          <p:nvPr/>
        </p:nvPicPr>
        <p:blipFill>
          <a:blip r:embed="rId5">
            <a:extLst/>
          </a:blip>
          <a:stretch>
            <a:fillRect/>
          </a:stretch>
        </p:blipFill>
        <p:spPr>
          <a:xfrm>
            <a:off x="12839700" y="3403600"/>
            <a:ext cx="9372600" cy="4978400"/>
          </a:xfrm>
          <a:prstGeom prst="rect">
            <a:avLst/>
          </a:prstGeom>
          <a:ln w="12700">
            <a:miter lim="400000"/>
          </a:ln>
        </p:spPr>
      </p:pic>
      <p:pic>
        <p:nvPicPr>
          <p:cNvPr id="306" name="Screen Shot 2016-04-27 at 10.11.49 PM.png"/>
          <p:cNvPicPr>
            <a:picLocks noChangeAspect="1"/>
          </p:cNvPicPr>
          <p:nvPr/>
        </p:nvPicPr>
        <p:blipFill>
          <a:blip r:embed="rId6">
            <a:extLst/>
          </a:blip>
          <a:stretch>
            <a:fillRect/>
          </a:stretch>
        </p:blipFill>
        <p:spPr>
          <a:xfrm>
            <a:off x="14478000" y="9461500"/>
            <a:ext cx="6833169" cy="3052782"/>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prstGeom prst="rect">
            <a:avLst/>
          </a:prstGeom>
        </p:spPr>
        <p:txBody>
          <a:bodyPr/>
          <a:lstStyle/>
          <a:p>
            <a:pPr/>
            <a:r>
              <a:t>Go here:</a:t>
            </a:r>
          </a:p>
        </p:txBody>
      </p:sp>
      <p:sp>
        <p:nvSpPr>
          <p:cNvPr id="311" name="Shape 311"/>
          <p:cNvSpPr/>
          <p:nvPr>
            <p:ph type="body" idx="1"/>
          </p:nvPr>
        </p:nvSpPr>
        <p:spPr>
          <a:prstGeom prst="rect">
            <a:avLst/>
          </a:prstGeom>
        </p:spPr>
        <p:txBody>
          <a:bodyPr/>
          <a:lstStyle/>
          <a:p>
            <a:pPr/>
            <a:r>
              <a:rPr u="sng">
                <a:hlinkClick r:id="rId3" invalidUrl="" action="" tgtFrame="" tooltip="" history="1" highlightClick="0" endSnd="0"/>
              </a:rPr>
              <a:t>http://stage-deploy-demo.hearst.at/</a:t>
            </a:r>
            <a:r>
              <a:t> </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a:r>
              <a:t>Move On With the Pipeline</a:t>
            </a:r>
          </a:p>
        </p:txBody>
      </p:sp>
      <p:pic>
        <p:nvPicPr>
          <p:cNvPr id="316" name="Screen Shot 2016-04-24 at 4.36.01 PM.png"/>
          <p:cNvPicPr>
            <a:picLocks noChangeAspect="1"/>
          </p:cNvPicPr>
          <p:nvPr/>
        </p:nvPicPr>
        <p:blipFill>
          <a:blip r:embed="rId3">
            <a:extLst/>
          </a:blip>
          <a:stretch>
            <a:fillRect/>
          </a:stretch>
        </p:blipFill>
        <p:spPr>
          <a:xfrm>
            <a:off x="3048000" y="4995758"/>
            <a:ext cx="18288000" cy="8796546"/>
          </a:xfrm>
          <a:prstGeom prst="rect">
            <a:avLst/>
          </a:prstGeom>
          <a:ln w="12700">
            <a:miter lim="400000"/>
          </a:ln>
        </p:spPr>
      </p:pic>
      <p:pic>
        <p:nvPicPr>
          <p:cNvPr id="317" name="Screen Shot 2016-04-24 at 4.35.52 PM.png"/>
          <p:cNvPicPr>
            <a:picLocks noChangeAspect="1"/>
          </p:cNvPicPr>
          <p:nvPr/>
        </p:nvPicPr>
        <p:blipFill>
          <a:blip r:embed="rId4">
            <a:extLst/>
          </a:blip>
          <a:stretch>
            <a:fillRect/>
          </a:stretch>
        </p:blipFill>
        <p:spPr>
          <a:xfrm>
            <a:off x="4030267" y="5219705"/>
            <a:ext cx="14274505" cy="745004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lvl1pPr defTabSz="528319">
              <a:defRPr sz="7168"/>
            </a:lvl1pPr>
          </a:lstStyle>
          <a:p>
            <a:pPr/>
            <a:r>
              <a:t>Tag in Github and update necessary version identifiers</a:t>
            </a:r>
          </a:p>
        </p:txBody>
      </p:sp>
      <p:pic>
        <p:nvPicPr>
          <p:cNvPr id="322" name="Screen Shot 2016-04-24 at 5.40.43 PM.png"/>
          <p:cNvPicPr>
            <a:picLocks noChangeAspect="1"/>
          </p:cNvPicPr>
          <p:nvPr/>
        </p:nvPicPr>
        <p:blipFill>
          <a:blip r:embed="rId2">
            <a:extLst/>
          </a:blip>
          <a:stretch>
            <a:fillRect/>
          </a:stretch>
        </p:blipFill>
        <p:spPr>
          <a:xfrm>
            <a:off x="13960078" y="4848820"/>
            <a:ext cx="6036469" cy="6482954"/>
          </a:xfrm>
          <a:prstGeom prst="rect">
            <a:avLst/>
          </a:prstGeom>
          <a:ln w="12700">
            <a:miter lim="400000"/>
          </a:ln>
        </p:spPr>
      </p:pic>
      <p:pic>
        <p:nvPicPr>
          <p:cNvPr id="323" name="Screen Shot 2016-04-24 at 5.40.23 PM.png"/>
          <p:cNvPicPr>
            <a:picLocks noChangeAspect="1"/>
          </p:cNvPicPr>
          <p:nvPr/>
        </p:nvPicPr>
        <p:blipFill>
          <a:blip r:embed="rId3">
            <a:extLst/>
          </a:blip>
          <a:stretch>
            <a:fillRect/>
          </a:stretch>
        </p:blipFill>
        <p:spPr>
          <a:xfrm>
            <a:off x="3155156" y="3893343"/>
            <a:ext cx="8786813" cy="3036095"/>
          </a:xfrm>
          <a:prstGeom prst="rect">
            <a:avLst/>
          </a:prstGeom>
          <a:ln w="12700">
            <a:miter lim="400000"/>
          </a:ln>
        </p:spPr>
      </p:pic>
      <p:pic>
        <p:nvPicPr>
          <p:cNvPr id="324" name="Screen Shot 2016-04-24 at 5.41.40 PM.png"/>
          <p:cNvPicPr>
            <a:picLocks noChangeAspect="1"/>
          </p:cNvPicPr>
          <p:nvPr/>
        </p:nvPicPr>
        <p:blipFill>
          <a:blip r:embed="rId4">
            <a:extLst/>
          </a:blip>
          <a:stretch>
            <a:fillRect/>
          </a:stretch>
        </p:blipFill>
        <p:spPr>
          <a:xfrm>
            <a:off x="6646664" y="7456289"/>
            <a:ext cx="5487303" cy="5514808"/>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a:r>
              <a:t>Semantic Versioning</a:t>
            </a:r>
          </a:p>
        </p:txBody>
      </p:sp>
      <p:pic>
        <p:nvPicPr>
          <p:cNvPr id="327" name="pasted-image.png"/>
          <p:cNvPicPr>
            <a:picLocks noChangeAspect="1"/>
          </p:cNvPicPr>
          <p:nvPr/>
        </p:nvPicPr>
        <p:blipFill>
          <a:blip r:embed="rId3">
            <a:extLst/>
          </a:blip>
          <a:stretch>
            <a:fillRect/>
          </a:stretch>
        </p:blipFill>
        <p:spPr>
          <a:xfrm>
            <a:off x="6156567" y="4758598"/>
            <a:ext cx="11286883" cy="4198804"/>
          </a:xfrm>
          <a:prstGeom prst="rect">
            <a:avLst/>
          </a:prstGeom>
          <a:ln w="12700">
            <a:miter lim="400000"/>
          </a:ln>
        </p:spPr>
      </p:pic>
      <p:sp>
        <p:nvSpPr>
          <p:cNvPr id="328" name="Shape 328"/>
          <p:cNvSpPr/>
          <p:nvPr/>
        </p:nvSpPr>
        <p:spPr>
          <a:xfrm>
            <a:off x="8642667" y="10947399"/>
            <a:ext cx="506666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http://semver.org/</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p>
            <a:pPr/>
            <a:r>
              <a:t>Release to Artifact Repository</a:t>
            </a:r>
          </a:p>
        </p:txBody>
      </p:sp>
      <p:pic>
        <p:nvPicPr>
          <p:cNvPr id="333" name="Screen Shot 2016-04-24 at 5.38.59 PM.png"/>
          <p:cNvPicPr>
            <a:picLocks noChangeAspect="1"/>
          </p:cNvPicPr>
          <p:nvPr/>
        </p:nvPicPr>
        <p:blipFill>
          <a:blip r:embed="rId3">
            <a:extLst/>
          </a:blip>
          <a:stretch>
            <a:fillRect/>
          </a:stretch>
        </p:blipFill>
        <p:spPr>
          <a:xfrm>
            <a:off x="4530328" y="4421344"/>
            <a:ext cx="10421796" cy="6603911"/>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title"/>
          </p:nvPr>
        </p:nvSpPr>
        <p:spPr>
          <a:xfrm>
            <a:off x="1778000" y="355600"/>
            <a:ext cx="20828000" cy="2247900"/>
          </a:xfrm>
          <a:prstGeom prst="rect">
            <a:avLst/>
          </a:prstGeom>
        </p:spPr>
        <p:txBody>
          <a:bodyPr/>
          <a:lstStyle/>
          <a:p>
            <a:pPr/>
            <a:r>
              <a:t>Points</a:t>
            </a:r>
          </a:p>
        </p:txBody>
      </p:sp>
      <p:sp>
        <p:nvSpPr>
          <p:cNvPr id="338" name="Shape 338"/>
          <p:cNvSpPr/>
          <p:nvPr>
            <p:ph type="body" idx="1"/>
          </p:nvPr>
        </p:nvSpPr>
        <p:spPr>
          <a:xfrm>
            <a:off x="1778000" y="2527300"/>
            <a:ext cx="20828000" cy="9410700"/>
          </a:xfrm>
          <a:prstGeom prst="rect">
            <a:avLst/>
          </a:prstGeom>
        </p:spPr>
        <p:txBody>
          <a:bodyPr/>
          <a:lstStyle/>
          <a:p>
            <a:pPr marL="219455" indent="-219455" defTabSz="621791">
              <a:spcBef>
                <a:spcPts val="4800"/>
              </a:spcBef>
              <a:buSzPct val="100000"/>
              <a:buAutoNum type="arabicPeriod" startAt="1"/>
              <a:defRPr sz="4800"/>
            </a:pPr>
            <a:r>
              <a:t> Test locally matching production as much as possible</a:t>
            </a:r>
          </a:p>
          <a:p>
            <a:pPr marL="219455" indent="-219455" defTabSz="621791">
              <a:spcBef>
                <a:spcPts val="4800"/>
              </a:spcBef>
              <a:buSzPct val="100000"/>
              <a:buAutoNum type="arabicPeriod" startAt="1"/>
              <a:defRPr sz="4800"/>
            </a:pPr>
            <a:r>
              <a:t> Everything in Source Control</a:t>
            </a:r>
          </a:p>
          <a:p>
            <a:pPr marL="219455" indent="-219455" defTabSz="621791">
              <a:spcBef>
                <a:spcPts val="4800"/>
              </a:spcBef>
              <a:buSzPct val="100000"/>
              <a:buAutoNum type="arabicPeriod" startAt="1"/>
              <a:defRPr sz="4800"/>
            </a:pPr>
            <a:r>
              <a:t> Agree as a team on Branching standards</a:t>
            </a:r>
          </a:p>
          <a:p>
            <a:pPr marL="219455" indent="-219455" defTabSz="621791">
              <a:spcBef>
                <a:spcPts val="4800"/>
              </a:spcBef>
              <a:buSzPct val="100000"/>
              <a:buAutoNum type="arabicPeriod" startAt="1"/>
              <a:defRPr sz="4800"/>
            </a:pPr>
            <a:r>
              <a:t> Have good tests and coverage</a:t>
            </a:r>
          </a:p>
          <a:p>
            <a:pPr marL="219455" indent="-219455" defTabSz="621791">
              <a:spcBef>
                <a:spcPts val="4800"/>
              </a:spcBef>
              <a:buSzPct val="100000"/>
              <a:buAutoNum type="arabicPeriod" startAt="1"/>
              <a:defRPr sz="4800"/>
            </a:pPr>
            <a:r>
              <a:t> Fix the build right away</a:t>
            </a:r>
          </a:p>
          <a:p>
            <a:pPr marL="219455" indent="-219455" defTabSz="621791">
              <a:spcBef>
                <a:spcPts val="4800"/>
              </a:spcBef>
              <a:buSzPct val="100000"/>
              <a:buAutoNum type="arabicPeriod" startAt="1"/>
              <a:defRPr sz="4800"/>
            </a:pPr>
            <a:r>
              <a:t> Make things visible</a:t>
            </a:r>
          </a:p>
          <a:p>
            <a:pPr marL="219455" indent="-219455" defTabSz="621791">
              <a:spcBef>
                <a:spcPts val="4800"/>
              </a:spcBef>
              <a:buSzPct val="100000"/>
              <a:buAutoNum type="arabicPeriod" startAt="1"/>
              <a:defRPr sz="4800"/>
            </a:pPr>
            <a:r>
              <a:t> Automate your release process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p>
        </p:txBody>
      </p:sp>
      <p:pic>
        <p:nvPicPr>
          <p:cNvPr id="140" name="Screen Shot 2016-04-24 at 10.00.25 PM.png"/>
          <p:cNvPicPr>
            <a:picLocks noChangeAspect="1"/>
          </p:cNvPicPr>
          <p:nvPr/>
        </p:nvPicPr>
        <p:blipFill>
          <a:blip r:embed="rId3">
            <a:extLst/>
          </a:blip>
          <a:stretch>
            <a:fillRect/>
          </a:stretch>
        </p:blipFill>
        <p:spPr>
          <a:xfrm>
            <a:off x="4522311" y="-76200"/>
            <a:ext cx="15339378" cy="12729552"/>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p>
            <a:pPr/>
            <a:r>
              <a:t>Promise Theory</a:t>
            </a:r>
          </a:p>
        </p:txBody>
      </p:sp>
      <p:sp>
        <p:nvSpPr>
          <p:cNvPr id="341" name="Shape 341"/>
          <p:cNvSpPr/>
          <p:nvPr>
            <p:ph type="body" idx="1"/>
          </p:nvPr>
        </p:nvSpPr>
        <p:spPr>
          <a:prstGeom prst="rect">
            <a:avLst/>
          </a:prstGeom>
        </p:spPr>
        <p:txBody>
          <a:bodyPr/>
          <a:lstStyle/>
          <a:p>
            <a:pPr/>
            <a:r>
              <a:t>Voluntary cooperation between individual, </a:t>
            </a:r>
            <a:r>
              <a:rPr b="1">
                <a:latin typeface="Helvetica"/>
                <a:ea typeface="Helvetica"/>
                <a:cs typeface="Helvetica"/>
                <a:sym typeface="Helvetica"/>
              </a:rPr>
              <a:t>autonomous</a:t>
            </a:r>
            <a:r>
              <a:t> actors or agents who publish their intentions to one another in the form of </a:t>
            </a:r>
            <a:r>
              <a:rPr b="1">
                <a:latin typeface="Helvetica"/>
                <a:ea typeface="Helvetica"/>
                <a:cs typeface="Helvetica"/>
                <a:sym typeface="Helvetica"/>
              </a:rPr>
              <a:t>Promises</a:t>
            </a:r>
            <a:r>
              <a:t>.</a:t>
            </a:r>
          </a:p>
          <a:p>
            <a:pPr/>
            <a:r>
              <a:t>Quite different than </a:t>
            </a:r>
            <a:r>
              <a:rPr b="1">
                <a:latin typeface="Helvetica"/>
                <a:ea typeface="Helvetica"/>
                <a:cs typeface="Helvetica"/>
                <a:sym typeface="Helvetica"/>
              </a:rPr>
              <a:t>Obligations</a:t>
            </a:r>
            <a:r>
              <a:t> that we often deal with.</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prstGeom prst="rect">
            <a:avLst/>
          </a:prstGeom>
        </p:spPr>
        <p:txBody>
          <a:bodyPr/>
          <a:lstStyle/>
          <a:p>
            <a:pPr/>
            <a:r>
              <a:t>Deploy to Staging</a:t>
            </a:r>
          </a:p>
        </p:txBody>
      </p:sp>
      <p:sp>
        <p:nvSpPr>
          <p:cNvPr id="344" name="Shape 344"/>
          <p:cNvSpPr/>
          <p:nvPr>
            <p:ph type="body" idx="1"/>
          </p:nvPr>
        </p:nvSpPr>
        <p:spPr>
          <a:prstGeom prst="rect">
            <a:avLst/>
          </a:prstGeom>
        </p:spPr>
        <p:txBody>
          <a:bodyPr/>
          <a:lstStyle/>
          <a:p>
            <a:pPr/>
          </a:p>
        </p:txBody>
      </p:sp>
      <p:pic>
        <p:nvPicPr>
          <p:cNvPr id="345" name="Screen Shot 2016-04-24 at 5.18.11 PM.png"/>
          <p:cNvPicPr>
            <a:picLocks noChangeAspect="1"/>
          </p:cNvPicPr>
          <p:nvPr/>
        </p:nvPicPr>
        <p:blipFill>
          <a:blip r:embed="rId2">
            <a:extLst/>
          </a:blip>
          <a:stretch>
            <a:fillRect/>
          </a:stretch>
        </p:blipFill>
        <p:spPr>
          <a:xfrm>
            <a:off x="2922984" y="4423116"/>
            <a:ext cx="18288001" cy="6691424"/>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title"/>
          </p:nvPr>
        </p:nvSpPr>
        <p:spPr>
          <a:xfrm>
            <a:off x="1778000" y="355600"/>
            <a:ext cx="20828000" cy="2247900"/>
          </a:xfrm>
          <a:prstGeom prst="rect">
            <a:avLst/>
          </a:prstGeom>
        </p:spPr>
        <p:txBody>
          <a:bodyPr/>
          <a:lstStyle/>
          <a:p>
            <a:pPr/>
            <a:r>
              <a:t>Points</a:t>
            </a:r>
          </a:p>
        </p:txBody>
      </p:sp>
      <p:sp>
        <p:nvSpPr>
          <p:cNvPr id="348" name="Shape 348"/>
          <p:cNvSpPr/>
          <p:nvPr>
            <p:ph type="body" idx="1"/>
          </p:nvPr>
        </p:nvSpPr>
        <p:spPr>
          <a:xfrm>
            <a:off x="1778000" y="2527300"/>
            <a:ext cx="20828000" cy="9410700"/>
          </a:xfrm>
          <a:prstGeom prst="rect">
            <a:avLst/>
          </a:prstGeom>
        </p:spPr>
        <p:txBody>
          <a:bodyPr/>
          <a:lstStyle/>
          <a:p>
            <a:pPr marL="192023" indent="-192023" defTabSz="544068">
              <a:spcBef>
                <a:spcPts val="4200"/>
              </a:spcBef>
              <a:buSzPct val="100000"/>
              <a:buAutoNum type="arabicPeriod" startAt="1"/>
              <a:defRPr sz="4200"/>
            </a:pPr>
            <a:r>
              <a:t> Test locally matching production as much as possible</a:t>
            </a:r>
          </a:p>
          <a:p>
            <a:pPr marL="192023" indent="-192023" defTabSz="544068">
              <a:spcBef>
                <a:spcPts val="4200"/>
              </a:spcBef>
              <a:buSzPct val="100000"/>
              <a:buAutoNum type="arabicPeriod" startAt="1"/>
              <a:defRPr sz="4200"/>
            </a:pPr>
            <a:r>
              <a:t> Everything in Source Control</a:t>
            </a:r>
          </a:p>
          <a:p>
            <a:pPr marL="192023" indent="-192023" defTabSz="544068">
              <a:spcBef>
                <a:spcPts val="4200"/>
              </a:spcBef>
              <a:buSzPct val="100000"/>
              <a:buAutoNum type="arabicPeriod" startAt="1"/>
              <a:defRPr sz="4200"/>
            </a:pPr>
            <a:r>
              <a:t> Agree as a team on Branching standards</a:t>
            </a:r>
          </a:p>
          <a:p>
            <a:pPr marL="192023" indent="-192023" defTabSz="544068">
              <a:spcBef>
                <a:spcPts val="4200"/>
              </a:spcBef>
              <a:buSzPct val="100000"/>
              <a:buAutoNum type="arabicPeriod" startAt="1"/>
              <a:defRPr sz="4200"/>
            </a:pPr>
            <a:r>
              <a:t> Have good tests and coverage</a:t>
            </a:r>
          </a:p>
          <a:p>
            <a:pPr marL="192023" indent="-192023" defTabSz="544068">
              <a:spcBef>
                <a:spcPts val="4200"/>
              </a:spcBef>
              <a:buSzPct val="100000"/>
              <a:buAutoNum type="arabicPeriod" startAt="1"/>
              <a:defRPr sz="4200"/>
            </a:pPr>
            <a:r>
              <a:t> Fix the build right away</a:t>
            </a:r>
          </a:p>
          <a:p>
            <a:pPr marL="192023" indent="-192023" defTabSz="544068">
              <a:spcBef>
                <a:spcPts val="4200"/>
              </a:spcBef>
              <a:buSzPct val="100000"/>
              <a:buAutoNum type="arabicPeriod" startAt="1"/>
              <a:defRPr sz="4200"/>
            </a:pPr>
            <a:r>
              <a:t> Make things visible</a:t>
            </a:r>
          </a:p>
          <a:p>
            <a:pPr marL="192023" indent="-192023" defTabSz="544068">
              <a:spcBef>
                <a:spcPts val="4200"/>
              </a:spcBef>
              <a:buSzPct val="100000"/>
              <a:buAutoNum type="arabicPeriod" startAt="1"/>
              <a:defRPr sz="4200"/>
            </a:pPr>
            <a:r>
              <a:t> Automate your release process</a:t>
            </a:r>
          </a:p>
          <a:p>
            <a:pPr marL="192023" indent="-192023" defTabSz="544068">
              <a:spcBef>
                <a:spcPts val="4200"/>
              </a:spcBef>
              <a:buSzPct val="100000"/>
              <a:buAutoNum type="arabicPeriod" startAt="1"/>
              <a:defRPr sz="4200"/>
            </a:pPr>
            <a:r>
              <a:t> Stage exactly like production</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p:nvPr>
        </p:nvSpPr>
        <p:spPr>
          <a:prstGeom prst="rect">
            <a:avLst/>
          </a:prstGeom>
        </p:spPr>
        <p:txBody>
          <a:bodyPr/>
          <a:lstStyle/>
          <a:p>
            <a:pPr/>
            <a:r>
              <a:t>Configuration Management</a:t>
            </a:r>
          </a:p>
        </p:txBody>
      </p:sp>
      <p:sp>
        <p:nvSpPr>
          <p:cNvPr id="353" name="Shape 353"/>
          <p:cNvSpPr/>
          <p:nvPr>
            <p:ph type="body" idx="1"/>
          </p:nvPr>
        </p:nvSpPr>
        <p:spPr>
          <a:prstGeom prst="rect">
            <a:avLst/>
          </a:prstGeom>
        </p:spPr>
        <p:txBody>
          <a:bodyPr/>
          <a:lstStyle/>
          <a:p>
            <a:pPr/>
            <a:r>
              <a:t>Idempotent (e.g. can run repeatedly and achieve the same result, PUT in HTTP is Idempotent)</a:t>
            </a:r>
          </a:p>
          <a:p>
            <a:pPr/>
            <a:r>
              <a:t>No-op when already done before</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prstGeom prst="rect">
            <a:avLst/>
          </a:prstGeom>
        </p:spPr>
        <p:txBody>
          <a:bodyPr/>
          <a:lstStyle/>
          <a:p>
            <a:pPr/>
            <a:r>
              <a:t>Chef</a:t>
            </a:r>
          </a:p>
        </p:txBody>
      </p:sp>
      <p:pic>
        <p:nvPicPr>
          <p:cNvPr id="356" name="Screen Shot 2016-04-24 at 9.47.09 PM.png"/>
          <p:cNvPicPr>
            <a:picLocks noChangeAspect="1"/>
          </p:cNvPicPr>
          <p:nvPr/>
        </p:nvPicPr>
        <p:blipFill>
          <a:blip r:embed="rId3">
            <a:extLst/>
          </a:blip>
          <a:stretch>
            <a:fillRect/>
          </a:stretch>
        </p:blipFill>
        <p:spPr>
          <a:xfrm>
            <a:off x="3378398" y="5179218"/>
            <a:ext cx="17627204" cy="3357564"/>
          </a:xfrm>
          <a:prstGeom prst="rect">
            <a:avLst/>
          </a:prstGeom>
          <a:ln w="12700">
            <a:miter lim="400000"/>
          </a:ln>
        </p:spPr>
      </p:pic>
      <p:pic>
        <p:nvPicPr>
          <p:cNvPr id="357" name="Screen Shot 2016-04-24 at 9.46.47 PM.png"/>
          <p:cNvPicPr>
            <a:picLocks noChangeAspect="1"/>
          </p:cNvPicPr>
          <p:nvPr/>
        </p:nvPicPr>
        <p:blipFill>
          <a:blip r:embed="rId4">
            <a:extLst/>
          </a:blip>
          <a:stretch>
            <a:fillRect/>
          </a:stretch>
        </p:blipFill>
        <p:spPr>
          <a:xfrm>
            <a:off x="5494734" y="10572750"/>
            <a:ext cx="13394532" cy="857250"/>
          </a:xfrm>
          <a:prstGeom prst="rect">
            <a:avLst/>
          </a:prstGeom>
          <a:ln w="12700">
            <a:miter lim="400000"/>
          </a:ln>
        </p:spPr>
      </p:pic>
      <p:sp>
        <p:nvSpPr>
          <p:cNvPr id="358" name="Shape 358"/>
          <p:cNvSpPr/>
          <p:nvPr/>
        </p:nvSpPr>
        <p:spPr>
          <a:xfrm>
            <a:off x="16781859" y="10778132"/>
            <a:ext cx="1982391" cy="446486"/>
          </a:xfrm>
          <a:prstGeom prst="rect">
            <a:avLst/>
          </a:prstGeom>
          <a:solidFill>
            <a:schemeClr val="accent3">
              <a:satOff val="18648"/>
              <a:lumOff val="5971"/>
              <a:alpha val="22377"/>
            </a:schemeClr>
          </a:solidFill>
          <a:ln w="12700">
            <a:miter lim="400000"/>
          </a:ln>
          <a:effectLst>
            <a:outerShdw sx="100000" sy="100000" kx="0" ky="0" algn="b" rotWithShape="0" blurRad="50800" dist="25400" dir="5400000">
              <a:srgbClr val="000000">
                <a:alpha val="55594"/>
              </a:srgbClr>
            </a:outerShdw>
          </a:effectLst>
        </p:spPr>
        <p:txBody>
          <a:bodyPr lIns="50800" tIns="50800" rIns="50800" bIns="50800" anchor="ctr"/>
          <a:lstStyle/>
          <a:p>
            <a:pPr>
              <a:defRPr sz="3200">
                <a:solidFill>
                  <a:srgbClr val="FFFFFF"/>
                </a:solidFill>
              </a:defRPr>
            </a:pPr>
          </a:p>
        </p:txBody>
      </p:sp>
      <p:sp>
        <p:nvSpPr>
          <p:cNvPr id="359" name="Shape 359"/>
          <p:cNvSpPr/>
          <p:nvPr/>
        </p:nvSpPr>
        <p:spPr>
          <a:xfrm>
            <a:off x="9423796" y="7277695"/>
            <a:ext cx="4857751" cy="642938"/>
          </a:xfrm>
          <a:prstGeom prst="rect">
            <a:avLst/>
          </a:prstGeom>
          <a:solidFill>
            <a:schemeClr val="accent3">
              <a:satOff val="18648"/>
              <a:lumOff val="5971"/>
              <a:alpha val="22377"/>
            </a:schemeClr>
          </a:solidFill>
          <a:ln w="12700">
            <a:miter lim="400000"/>
          </a:ln>
          <a:effectLst>
            <a:outerShdw sx="100000" sy="100000" kx="0" ky="0" algn="b" rotWithShape="0" blurRad="50800" dist="25400" dir="5400000">
              <a:srgbClr val="000000">
                <a:alpha val="55594"/>
              </a:srgbClr>
            </a:outerShdw>
          </a:effectLst>
        </p:spPr>
        <p:txBody>
          <a:bodyPr lIns="50800" tIns="50800" rIns="50800" bIns="50800" anchor="ctr"/>
          <a:lstStyle/>
          <a:p>
            <a:pPr>
              <a:defRPr sz="3200">
                <a:solidFill>
                  <a:srgbClr val="FFFFFF"/>
                </a:solidFill>
              </a:defRPr>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pPr/>
            <a:r>
              <a:t>Deploy to Staging</a:t>
            </a:r>
          </a:p>
        </p:txBody>
      </p:sp>
      <p:pic>
        <p:nvPicPr>
          <p:cNvPr id="364" name="Screen Shot 2016-04-24 at 4.41.19 PM.png"/>
          <p:cNvPicPr>
            <a:picLocks noChangeAspect="1"/>
          </p:cNvPicPr>
          <p:nvPr/>
        </p:nvPicPr>
        <p:blipFill>
          <a:blip r:embed="rId3">
            <a:extLst/>
          </a:blip>
          <a:stretch>
            <a:fillRect/>
          </a:stretch>
        </p:blipFill>
        <p:spPr>
          <a:xfrm>
            <a:off x="10093523" y="9831585"/>
            <a:ext cx="10233423" cy="2553892"/>
          </a:xfrm>
          <a:prstGeom prst="rect">
            <a:avLst/>
          </a:prstGeom>
          <a:ln w="12700">
            <a:miter lim="400000"/>
          </a:ln>
        </p:spPr>
      </p:pic>
      <p:pic>
        <p:nvPicPr>
          <p:cNvPr id="365" name="Screen Shot 2016-04-24 at 4.41.12 PM.png"/>
          <p:cNvPicPr>
            <a:picLocks noChangeAspect="1"/>
          </p:cNvPicPr>
          <p:nvPr/>
        </p:nvPicPr>
        <p:blipFill>
          <a:blip r:embed="rId4">
            <a:extLst/>
          </a:blip>
          <a:stretch>
            <a:fillRect/>
          </a:stretch>
        </p:blipFill>
        <p:spPr>
          <a:xfrm>
            <a:off x="3637359" y="4370128"/>
            <a:ext cx="10233423" cy="2184665"/>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a:r>
              <a:t>Perceptual Diffs</a:t>
            </a:r>
          </a:p>
        </p:txBody>
      </p:sp>
      <p:pic>
        <p:nvPicPr>
          <p:cNvPr id="370" name="Screen Shot 2016-04-24 at 5.16.59 PM.png"/>
          <p:cNvPicPr>
            <a:picLocks noChangeAspect="1"/>
          </p:cNvPicPr>
          <p:nvPr/>
        </p:nvPicPr>
        <p:blipFill>
          <a:blip r:embed="rId3">
            <a:extLst/>
          </a:blip>
          <a:stretch>
            <a:fillRect/>
          </a:stretch>
        </p:blipFill>
        <p:spPr>
          <a:xfrm>
            <a:off x="4428115" y="4289846"/>
            <a:ext cx="15527770" cy="8933109"/>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p>
            <a:pPr/>
            <a:r>
              <a:t>dpxdt</a:t>
            </a:r>
          </a:p>
        </p:txBody>
      </p:sp>
      <p:pic>
        <p:nvPicPr>
          <p:cNvPr id="375" name="Screen Shot 2016-04-24 at 5.45.14 PM.png"/>
          <p:cNvPicPr>
            <a:picLocks noChangeAspect="1"/>
          </p:cNvPicPr>
          <p:nvPr/>
        </p:nvPicPr>
        <p:blipFill>
          <a:blip r:embed="rId3">
            <a:extLst/>
          </a:blip>
          <a:stretch>
            <a:fillRect/>
          </a:stretch>
        </p:blipFill>
        <p:spPr>
          <a:xfrm>
            <a:off x="2580409" y="3322472"/>
            <a:ext cx="18288001" cy="9811658"/>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title"/>
          </p:nvPr>
        </p:nvSpPr>
        <p:spPr>
          <a:prstGeom prst="rect">
            <a:avLst/>
          </a:prstGeom>
        </p:spPr>
        <p:txBody>
          <a:bodyPr/>
          <a:lstStyle/>
          <a:p>
            <a:pPr defTabSz="817244">
              <a:defRPr sz="11088"/>
            </a:pPr>
            <a:r>
              <a:rPr u="sng">
                <a:hlinkClick r:id="rId2" invalidUrl="" action="" tgtFrame="" tooltip="" history="1" highlightClick="0" endSnd="0"/>
              </a:rPr>
              <a:t>https://github.com/bslatkin/dpxdt</a:t>
            </a:r>
            <a:r>
              <a:t> </a:t>
            </a:r>
          </a:p>
        </p:txBody>
      </p:sp>
      <p:pic>
        <p:nvPicPr>
          <p:cNvPr id="380" name="Screen Shot 2016-04-24 at 5.45.26 PM.png"/>
          <p:cNvPicPr>
            <a:picLocks noChangeAspect="1"/>
          </p:cNvPicPr>
          <p:nvPr/>
        </p:nvPicPr>
        <p:blipFill>
          <a:blip r:embed="rId3">
            <a:extLst/>
          </a:blip>
          <a:stretch>
            <a:fillRect/>
          </a:stretch>
        </p:blipFill>
        <p:spPr>
          <a:xfrm>
            <a:off x="2484617" y="3887920"/>
            <a:ext cx="18288001" cy="9950401"/>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title"/>
          </p:nvPr>
        </p:nvSpPr>
        <p:spPr>
          <a:xfrm>
            <a:off x="1778000" y="355600"/>
            <a:ext cx="20828000" cy="2247900"/>
          </a:xfrm>
          <a:prstGeom prst="rect">
            <a:avLst/>
          </a:prstGeom>
        </p:spPr>
        <p:txBody>
          <a:bodyPr/>
          <a:lstStyle/>
          <a:p>
            <a:pPr/>
            <a:r>
              <a:t>Points</a:t>
            </a:r>
          </a:p>
        </p:txBody>
      </p:sp>
      <p:sp>
        <p:nvSpPr>
          <p:cNvPr id="383" name="Shape 383"/>
          <p:cNvSpPr/>
          <p:nvPr>
            <p:ph type="body" idx="1"/>
          </p:nvPr>
        </p:nvSpPr>
        <p:spPr>
          <a:xfrm>
            <a:off x="1778000" y="2527300"/>
            <a:ext cx="20828000" cy="9410700"/>
          </a:xfrm>
          <a:prstGeom prst="rect">
            <a:avLst/>
          </a:prstGeom>
        </p:spPr>
        <p:txBody>
          <a:bodyPr/>
          <a:lstStyle/>
          <a:p>
            <a:pPr marL="153162" indent="-153162" defTabSz="433959">
              <a:spcBef>
                <a:spcPts val="3400"/>
              </a:spcBef>
              <a:buSzPct val="100000"/>
              <a:buAutoNum type="arabicPeriod" startAt="1"/>
              <a:defRPr sz="3350"/>
            </a:pPr>
            <a:r>
              <a:t> Test locally matching production as much as possible</a:t>
            </a:r>
          </a:p>
          <a:p>
            <a:pPr marL="153162" indent="-153162" defTabSz="433959">
              <a:spcBef>
                <a:spcPts val="3400"/>
              </a:spcBef>
              <a:buSzPct val="100000"/>
              <a:buAutoNum type="arabicPeriod" startAt="1"/>
              <a:defRPr sz="3350"/>
            </a:pPr>
            <a:r>
              <a:t> Everything in Source Control</a:t>
            </a:r>
          </a:p>
          <a:p>
            <a:pPr marL="153162" indent="-153162" defTabSz="433959">
              <a:spcBef>
                <a:spcPts val="3400"/>
              </a:spcBef>
              <a:buSzPct val="100000"/>
              <a:buAutoNum type="arabicPeriod" startAt="1"/>
              <a:defRPr sz="3350"/>
            </a:pPr>
            <a:r>
              <a:t> Agree as a team on Branching standards</a:t>
            </a:r>
          </a:p>
          <a:p>
            <a:pPr marL="153162" indent="-153162" defTabSz="433959">
              <a:spcBef>
                <a:spcPts val="3400"/>
              </a:spcBef>
              <a:buSzPct val="100000"/>
              <a:buAutoNum type="arabicPeriod" startAt="1"/>
              <a:defRPr sz="3350"/>
            </a:pPr>
            <a:r>
              <a:t> Have good tests and coverage</a:t>
            </a:r>
          </a:p>
          <a:p>
            <a:pPr marL="153162" indent="-153162" defTabSz="433959">
              <a:spcBef>
                <a:spcPts val="3400"/>
              </a:spcBef>
              <a:buSzPct val="100000"/>
              <a:buAutoNum type="arabicPeriod" startAt="1"/>
              <a:defRPr sz="3350"/>
            </a:pPr>
            <a:r>
              <a:t> Fix the build right away</a:t>
            </a:r>
          </a:p>
          <a:p>
            <a:pPr marL="153162" indent="-153162" defTabSz="433959">
              <a:spcBef>
                <a:spcPts val="3400"/>
              </a:spcBef>
              <a:buSzPct val="100000"/>
              <a:buAutoNum type="arabicPeriod" startAt="1"/>
              <a:defRPr sz="3350"/>
            </a:pPr>
            <a:r>
              <a:t> Make things visible</a:t>
            </a:r>
          </a:p>
          <a:p>
            <a:pPr marL="153162" indent="-153162" defTabSz="433959">
              <a:spcBef>
                <a:spcPts val="3400"/>
              </a:spcBef>
              <a:buSzPct val="100000"/>
              <a:buAutoNum type="arabicPeriod" startAt="1"/>
              <a:defRPr sz="3350"/>
            </a:pPr>
            <a:r>
              <a:t> Automate your release process</a:t>
            </a:r>
          </a:p>
          <a:p>
            <a:pPr marL="153162" indent="-153162" defTabSz="433959">
              <a:spcBef>
                <a:spcPts val="3400"/>
              </a:spcBef>
              <a:buSzPct val="100000"/>
              <a:buAutoNum type="arabicPeriod" startAt="1"/>
              <a:defRPr sz="3350"/>
            </a:pPr>
            <a:r>
              <a:t> Stage exactly like production</a:t>
            </a:r>
          </a:p>
          <a:p>
            <a:pPr marL="153162" indent="-153162" defTabSz="433959">
              <a:spcBef>
                <a:spcPts val="3400"/>
              </a:spcBef>
              <a:buSzPct val="100000"/>
              <a:buAutoNum type="arabicPeriod" startAt="1"/>
              <a:defRPr sz="3350"/>
            </a:pPr>
            <a:r>
              <a:t> Use perceptual diffs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a:r>
              <a:t>Work Remote</a:t>
            </a:r>
          </a:p>
        </p:txBody>
      </p:sp>
      <p:pic>
        <p:nvPicPr>
          <p:cNvPr id="145" name="IMG_9602.jpe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p>
            <a:pPr/>
            <a:r>
              <a:t>Toyoda</a:t>
            </a:r>
          </a:p>
        </p:txBody>
      </p:sp>
      <p:pic>
        <p:nvPicPr>
          <p:cNvPr id="386" name="toyoda_looms.jpg"/>
          <p:cNvPicPr>
            <a:picLocks noChangeAspect="1"/>
          </p:cNvPicPr>
          <p:nvPr/>
        </p:nvPicPr>
        <p:blipFill>
          <a:blip r:embed="rId3">
            <a:extLst/>
          </a:blip>
          <a:stretch>
            <a:fillRect/>
          </a:stretch>
        </p:blipFill>
        <p:spPr>
          <a:xfrm>
            <a:off x="2870200" y="2946400"/>
            <a:ext cx="17823424" cy="10496016"/>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a:r>
              <a:t>Andon Cord</a:t>
            </a:r>
          </a:p>
        </p:txBody>
      </p:sp>
      <p:pic>
        <p:nvPicPr>
          <p:cNvPr id="391" name="andonboard_shook_column.gif"/>
          <p:cNvPicPr>
            <a:picLocks noChangeAspect="1"/>
          </p:cNvPicPr>
          <p:nvPr/>
        </p:nvPicPr>
        <p:blipFill>
          <a:blip r:embed="rId3">
            <a:extLst/>
          </a:blip>
          <a:stretch>
            <a:fillRect/>
          </a:stretch>
        </p:blipFill>
        <p:spPr>
          <a:xfrm>
            <a:off x="9271000" y="4673600"/>
            <a:ext cx="8217075" cy="6144943"/>
          </a:xfrm>
          <a:prstGeom prst="rect">
            <a:avLst/>
          </a:prstGeom>
          <a:ln w="12700">
            <a:miter lim="400000"/>
          </a:ln>
        </p:spPr>
      </p:pic>
      <p:pic>
        <p:nvPicPr>
          <p:cNvPr id="392" name="wheels_Andon3.jpg"/>
          <p:cNvPicPr>
            <a:picLocks noChangeAspect="1"/>
          </p:cNvPicPr>
          <p:nvPr/>
        </p:nvPicPr>
        <p:blipFill>
          <a:blip r:embed="rId4">
            <a:extLst/>
          </a:blip>
          <a:stretch>
            <a:fillRect/>
          </a:stretch>
        </p:blipFill>
        <p:spPr>
          <a:xfrm>
            <a:off x="18249900" y="5295900"/>
            <a:ext cx="5842004" cy="8055815"/>
          </a:xfrm>
          <a:prstGeom prst="rect">
            <a:avLst/>
          </a:prstGeom>
          <a:ln w="12700">
            <a:miter lim="400000"/>
          </a:ln>
        </p:spPr>
      </p:pic>
      <p:pic>
        <p:nvPicPr>
          <p:cNvPr id="393" name="andon-cord-example-in-manufacturing.jpg"/>
          <p:cNvPicPr>
            <a:picLocks noChangeAspect="1"/>
          </p:cNvPicPr>
          <p:nvPr/>
        </p:nvPicPr>
        <p:blipFill>
          <a:blip r:embed="rId5">
            <a:extLst/>
          </a:blip>
          <a:stretch>
            <a:fillRect/>
          </a:stretch>
        </p:blipFill>
        <p:spPr>
          <a:xfrm>
            <a:off x="882650" y="6318250"/>
            <a:ext cx="6515100" cy="651510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xfrm>
            <a:off x="1778000" y="355600"/>
            <a:ext cx="20828000" cy="2247900"/>
          </a:xfrm>
          <a:prstGeom prst="rect">
            <a:avLst/>
          </a:prstGeom>
        </p:spPr>
        <p:txBody>
          <a:bodyPr/>
          <a:lstStyle/>
          <a:p>
            <a:pPr/>
            <a:r>
              <a:t>Points</a:t>
            </a:r>
          </a:p>
        </p:txBody>
      </p:sp>
      <p:sp>
        <p:nvSpPr>
          <p:cNvPr id="398" name="Shape 398"/>
          <p:cNvSpPr/>
          <p:nvPr>
            <p:ph type="body" idx="1"/>
          </p:nvPr>
        </p:nvSpPr>
        <p:spPr>
          <a:xfrm>
            <a:off x="1778000" y="2527300"/>
            <a:ext cx="20828000" cy="10452100"/>
          </a:xfrm>
          <a:prstGeom prst="rect">
            <a:avLst/>
          </a:prstGeom>
        </p:spPr>
        <p:txBody>
          <a:bodyPr/>
          <a:lstStyle/>
          <a:p>
            <a:pPr marL="153162" indent="-153162" defTabSz="433959">
              <a:spcBef>
                <a:spcPts val="3400"/>
              </a:spcBef>
              <a:buSzPct val="100000"/>
              <a:buAutoNum type="arabicPeriod" startAt="1"/>
              <a:defRPr sz="3350"/>
            </a:pPr>
            <a:r>
              <a:t> Test locally matching production as much as possible</a:t>
            </a:r>
          </a:p>
          <a:p>
            <a:pPr marL="153162" indent="-153162" defTabSz="433959">
              <a:spcBef>
                <a:spcPts val="3400"/>
              </a:spcBef>
              <a:buSzPct val="100000"/>
              <a:buAutoNum type="arabicPeriod" startAt="1"/>
              <a:defRPr sz="3350"/>
            </a:pPr>
            <a:r>
              <a:t> Everything in Source Control</a:t>
            </a:r>
          </a:p>
          <a:p>
            <a:pPr marL="153162" indent="-153162" defTabSz="433959">
              <a:spcBef>
                <a:spcPts val="3400"/>
              </a:spcBef>
              <a:buSzPct val="100000"/>
              <a:buAutoNum type="arabicPeriod" startAt="1"/>
              <a:defRPr sz="3350"/>
            </a:pPr>
            <a:r>
              <a:t> Agree as a team on Branching standards</a:t>
            </a:r>
          </a:p>
          <a:p>
            <a:pPr marL="153162" indent="-153162" defTabSz="433959">
              <a:spcBef>
                <a:spcPts val="3400"/>
              </a:spcBef>
              <a:buSzPct val="100000"/>
              <a:buAutoNum type="arabicPeriod" startAt="1"/>
              <a:defRPr sz="3350"/>
            </a:pPr>
            <a:r>
              <a:t> Have good tests and coverage</a:t>
            </a:r>
          </a:p>
          <a:p>
            <a:pPr marL="153162" indent="-153162" defTabSz="433959">
              <a:spcBef>
                <a:spcPts val="3400"/>
              </a:spcBef>
              <a:buSzPct val="100000"/>
              <a:buAutoNum type="arabicPeriod" startAt="1"/>
              <a:defRPr sz="3350"/>
            </a:pPr>
            <a:r>
              <a:t> Fix the build right away</a:t>
            </a:r>
          </a:p>
          <a:p>
            <a:pPr marL="153162" indent="-153162" defTabSz="433959">
              <a:spcBef>
                <a:spcPts val="3400"/>
              </a:spcBef>
              <a:buSzPct val="100000"/>
              <a:buAutoNum type="arabicPeriod" startAt="1"/>
              <a:defRPr sz="3350"/>
            </a:pPr>
            <a:r>
              <a:t> Make things visible</a:t>
            </a:r>
          </a:p>
          <a:p>
            <a:pPr marL="153162" indent="-153162" defTabSz="433959">
              <a:spcBef>
                <a:spcPts val="3400"/>
              </a:spcBef>
              <a:buSzPct val="100000"/>
              <a:buAutoNum type="arabicPeriod" startAt="1"/>
              <a:defRPr sz="3350"/>
            </a:pPr>
            <a:r>
              <a:t> Automate your release process</a:t>
            </a:r>
          </a:p>
          <a:p>
            <a:pPr marL="153162" indent="-153162" defTabSz="433959">
              <a:spcBef>
                <a:spcPts val="3400"/>
              </a:spcBef>
              <a:buSzPct val="100000"/>
              <a:buAutoNum type="arabicPeriod" startAt="1"/>
              <a:defRPr sz="3350"/>
            </a:pPr>
            <a:r>
              <a:t> Stage exactly like production</a:t>
            </a:r>
          </a:p>
          <a:p>
            <a:pPr marL="153162" indent="-153162" defTabSz="433959">
              <a:spcBef>
                <a:spcPts val="3400"/>
              </a:spcBef>
              <a:buSzPct val="100000"/>
              <a:buAutoNum type="arabicPeriod" startAt="1"/>
              <a:defRPr sz="3350"/>
            </a:pPr>
            <a:r>
              <a:t> Use perceptual diffs</a:t>
            </a:r>
          </a:p>
          <a:p>
            <a:pPr marL="153162" indent="-153162" defTabSz="433959">
              <a:spcBef>
                <a:spcPts val="3400"/>
              </a:spcBef>
              <a:buSzPct val="100000"/>
              <a:buAutoNum type="arabicPeriod" startAt="1"/>
              <a:defRPr sz="3350"/>
            </a:pPr>
            <a:r>
              <a:t>Trust and value your people</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pPr/>
            <a:r>
              <a:t>Deploy to Production</a:t>
            </a:r>
          </a:p>
        </p:txBody>
      </p:sp>
      <p:sp>
        <p:nvSpPr>
          <p:cNvPr id="403" name="Shape 403"/>
          <p:cNvSpPr/>
          <p:nvPr>
            <p:ph type="body" idx="1"/>
          </p:nvPr>
        </p:nvSpPr>
        <p:spPr>
          <a:prstGeom prst="rect">
            <a:avLst/>
          </a:prstGeom>
        </p:spPr>
        <p:txBody>
          <a:bodyPr/>
          <a:lstStyle/>
          <a:p>
            <a:pPr/>
            <a:r>
              <a:rPr u="sng">
                <a:hlinkClick r:id="rId2" invalidUrl="" action="" tgtFrame="" tooltip="" history="1" highlightClick="0" endSnd="0"/>
              </a:rPr>
              <a:t>http://deploy-demo.hearst.at/</a:t>
            </a:r>
            <a:r>
              <a:t> </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pPr/>
            <a:r>
              <a:t>Deploy to Production</a:t>
            </a:r>
          </a:p>
        </p:txBody>
      </p:sp>
      <p:pic>
        <p:nvPicPr>
          <p:cNvPr id="406" name="Screen Shot 2016-04-24 at 5.19.19 PM.png"/>
          <p:cNvPicPr>
            <a:picLocks noChangeAspect="1"/>
          </p:cNvPicPr>
          <p:nvPr/>
        </p:nvPicPr>
        <p:blipFill>
          <a:blip r:embed="rId2">
            <a:extLst/>
          </a:blip>
          <a:stretch>
            <a:fillRect/>
          </a:stretch>
        </p:blipFill>
        <p:spPr>
          <a:xfrm>
            <a:off x="3048000" y="4616123"/>
            <a:ext cx="18288000" cy="6930488"/>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pPr/>
            <a:r>
              <a:t>Deploy to Production</a:t>
            </a:r>
          </a:p>
        </p:txBody>
      </p:sp>
      <p:pic>
        <p:nvPicPr>
          <p:cNvPr id="409" name="Screen Shot 2016-04-24 at 5.19.43 PM.png"/>
          <p:cNvPicPr>
            <a:picLocks noChangeAspect="1"/>
          </p:cNvPicPr>
          <p:nvPr/>
        </p:nvPicPr>
        <p:blipFill>
          <a:blip r:embed="rId2">
            <a:extLst/>
          </a:blip>
          <a:stretch>
            <a:fillRect/>
          </a:stretch>
        </p:blipFill>
        <p:spPr>
          <a:xfrm>
            <a:off x="10039945" y="9474398"/>
            <a:ext cx="10840641" cy="2589610"/>
          </a:xfrm>
          <a:prstGeom prst="rect">
            <a:avLst/>
          </a:prstGeom>
          <a:ln w="12700">
            <a:miter lim="400000"/>
          </a:ln>
        </p:spPr>
      </p:pic>
      <p:pic>
        <p:nvPicPr>
          <p:cNvPr id="410" name="Screen Shot 2016-04-24 at 4.41.28 PM.png"/>
          <p:cNvPicPr>
            <a:picLocks noChangeAspect="1"/>
          </p:cNvPicPr>
          <p:nvPr/>
        </p:nvPicPr>
        <p:blipFill>
          <a:blip r:embed="rId3">
            <a:extLst/>
          </a:blip>
          <a:stretch>
            <a:fillRect/>
          </a:stretch>
        </p:blipFill>
        <p:spPr>
          <a:xfrm>
            <a:off x="4173140" y="4268390"/>
            <a:ext cx="10287001" cy="3071814"/>
          </a:xfrm>
          <a:prstGeom prst="rect">
            <a:avLst/>
          </a:prstGeom>
          <a:ln w="12700">
            <a:miter lim="400000"/>
          </a:ln>
        </p:spPr>
      </p:pic>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title"/>
          </p:nvPr>
        </p:nvSpPr>
        <p:spPr>
          <a:xfrm>
            <a:off x="1778000" y="355600"/>
            <a:ext cx="20828000" cy="2247900"/>
          </a:xfrm>
          <a:prstGeom prst="rect">
            <a:avLst/>
          </a:prstGeom>
        </p:spPr>
        <p:txBody>
          <a:bodyPr/>
          <a:lstStyle/>
          <a:p>
            <a:pPr/>
            <a:r>
              <a:t>Recap</a:t>
            </a:r>
          </a:p>
        </p:txBody>
      </p:sp>
      <p:sp>
        <p:nvSpPr>
          <p:cNvPr id="413" name="Shape 413"/>
          <p:cNvSpPr/>
          <p:nvPr>
            <p:ph type="body" idx="1"/>
          </p:nvPr>
        </p:nvSpPr>
        <p:spPr>
          <a:xfrm>
            <a:off x="1778000" y="2527300"/>
            <a:ext cx="20828000" cy="10452100"/>
          </a:xfrm>
          <a:prstGeom prst="rect">
            <a:avLst/>
          </a:prstGeom>
        </p:spPr>
        <p:txBody>
          <a:bodyPr/>
          <a:lstStyle/>
          <a:p>
            <a:pPr marL="153162" indent="-153162" defTabSz="433959">
              <a:spcBef>
                <a:spcPts val="3400"/>
              </a:spcBef>
              <a:buSzPct val="100000"/>
              <a:buAutoNum type="arabicPeriod" startAt="1"/>
              <a:defRPr sz="3350"/>
            </a:pPr>
            <a:r>
              <a:t> Test locally matching production as much as possible</a:t>
            </a:r>
          </a:p>
          <a:p>
            <a:pPr marL="153162" indent="-153162" defTabSz="433959">
              <a:spcBef>
                <a:spcPts val="3400"/>
              </a:spcBef>
              <a:buSzPct val="100000"/>
              <a:buAutoNum type="arabicPeriod" startAt="1"/>
              <a:defRPr sz="3350"/>
            </a:pPr>
            <a:r>
              <a:t> Everything in Source Control</a:t>
            </a:r>
          </a:p>
          <a:p>
            <a:pPr marL="153162" indent="-153162" defTabSz="433959">
              <a:spcBef>
                <a:spcPts val="3400"/>
              </a:spcBef>
              <a:buSzPct val="100000"/>
              <a:buAutoNum type="arabicPeriod" startAt="1"/>
              <a:defRPr sz="3350"/>
            </a:pPr>
            <a:r>
              <a:t> Agree as a team on Branching standards</a:t>
            </a:r>
          </a:p>
          <a:p>
            <a:pPr marL="153162" indent="-153162" defTabSz="433959">
              <a:spcBef>
                <a:spcPts val="3400"/>
              </a:spcBef>
              <a:buSzPct val="100000"/>
              <a:buAutoNum type="arabicPeriod" startAt="1"/>
              <a:defRPr sz="3350"/>
            </a:pPr>
            <a:r>
              <a:t> Have good tests and coverage</a:t>
            </a:r>
          </a:p>
          <a:p>
            <a:pPr marL="153162" indent="-153162" defTabSz="433959">
              <a:spcBef>
                <a:spcPts val="3400"/>
              </a:spcBef>
              <a:buSzPct val="100000"/>
              <a:buAutoNum type="arabicPeriod" startAt="1"/>
              <a:defRPr sz="3350"/>
            </a:pPr>
            <a:r>
              <a:t> Fix the build right away</a:t>
            </a:r>
          </a:p>
          <a:p>
            <a:pPr marL="153162" indent="-153162" defTabSz="433959">
              <a:spcBef>
                <a:spcPts val="3400"/>
              </a:spcBef>
              <a:buSzPct val="100000"/>
              <a:buAutoNum type="arabicPeriod" startAt="1"/>
              <a:defRPr sz="3350"/>
            </a:pPr>
            <a:r>
              <a:t> Make things visible</a:t>
            </a:r>
          </a:p>
          <a:p>
            <a:pPr marL="153162" indent="-153162" defTabSz="433959">
              <a:spcBef>
                <a:spcPts val="3400"/>
              </a:spcBef>
              <a:buSzPct val="100000"/>
              <a:buAutoNum type="arabicPeriod" startAt="1"/>
              <a:defRPr sz="3350"/>
            </a:pPr>
            <a:r>
              <a:t> Automate your release process</a:t>
            </a:r>
          </a:p>
          <a:p>
            <a:pPr marL="153162" indent="-153162" defTabSz="433959">
              <a:spcBef>
                <a:spcPts val="3400"/>
              </a:spcBef>
              <a:buSzPct val="100000"/>
              <a:buAutoNum type="arabicPeriod" startAt="1"/>
              <a:defRPr sz="3350"/>
            </a:pPr>
            <a:r>
              <a:t> Stage exactly like production</a:t>
            </a:r>
          </a:p>
          <a:p>
            <a:pPr marL="153162" indent="-153162" defTabSz="433959">
              <a:spcBef>
                <a:spcPts val="3400"/>
              </a:spcBef>
              <a:buSzPct val="100000"/>
              <a:buAutoNum type="arabicPeriod" startAt="1"/>
              <a:defRPr sz="3350"/>
            </a:pPr>
            <a:r>
              <a:t> Use perceptual diffs</a:t>
            </a:r>
          </a:p>
          <a:p>
            <a:pPr marL="153162" indent="-153162" defTabSz="433959">
              <a:spcBef>
                <a:spcPts val="3400"/>
              </a:spcBef>
              <a:buSzPct val="100000"/>
              <a:buAutoNum type="arabicPeriod" startAt="1"/>
              <a:defRPr sz="3350"/>
            </a:pPr>
            <a:r>
              <a:t>Trust and value your people</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a:r>
              <a:t>Scoped Out of This Talk</a:t>
            </a:r>
          </a:p>
        </p:txBody>
      </p:sp>
      <p:sp>
        <p:nvSpPr>
          <p:cNvPr id="416" name="Shape 416"/>
          <p:cNvSpPr/>
          <p:nvPr>
            <p:ph type="body" idx="1"/>
          </p:nvPr>
        </p:nvSpPr>
        <p:spPr>
          <a:prstGeom prst="rect">
            <a:avLst/>
          </a:prstGeom>
        </p:spPr>
        <p:txBody>
          <a:bodyPr/>
          <a:lstStyle/>
          <a:p>
            <a:pPr marL="622300" indent="-622300" defTabSz="808990">
              <a:spcBef>
                <a:spcPts val="5700"/>
              </a:spcBef>
              <a:defRPr sz="5096"/>
            </a:pPr>
            <a:r>
              <a:t>It should always be cheaper to spin up a new environment than fix an existing one</a:t>
            </a:r>
          </a:p>
          <a:p>
            <a:pPr marL="622300" indent="-622300" defTabSz="808990">
              <a:spcBef>
                <a:spcPts val="5700"/>
              </a:spcBef>
              <a:defRPr sz="5096"/>
            </a:pPr>
            <a:r>
              <a:t>Blue-Green Deployments</a:t>
            </a:r>
          </a:p>
          <a:p>
            <a:pPr marL="622300" indent="-622300" defTabSz="808990">
              <a:spcBef>
                <a:spcPts val="5700"/>
              </a:spcBef>
              <a:defRPr sz="5096"/>
            </a:pPr>
            <a:r>
              <a:t>Orchestration of Multiple Nodes</a:t>
            </a:r>
          </a:p>
          <a:p>
            <a:pPr marL="622300" indent="-622300" defTabSz="808990">
              <a:spcBef>
                <a:spcPts val="5700"/>
              </a:spcBef>
              <a:defRPr sz="5096"/>
            </a:pPr>
            <a:r>
              <a:t>12 Factor App</a:t>
            </a:r>
          </a:p>
          <a:p>
            <a:pPr marL="622300" indent="-622300" defTabSz="808990">
              <a:spcBef>
                <a:spcPts val="5700"/>
              </a:spcBef>
              <a:defRPr sz="5096"/>
            </a:pPr>
            <a:r>
              <a:t>Container Scheduling</a:t>
            </a:r>
          </a:p>
          <a:p>
            <a:pPr marL="622300" indent="-622300" defTabSz="808990">
              <a:spcBef>
                <a:spcPts val="5700"/>
              </a:spcBef>
              <a:defRPr sz="5096"/>
            </a:pPr>
            <a:r>
              <a:t>Heroku</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title"/>
          </p:nvPr>
        </p:nvSpPr>
        <p:spPr>
          <a:xfrm>
            <a:off x="1778000" y="355600"/>
            <a:ext cx="20828000" cy="2247900"/>
          </a:xfrm>
          <a:prstGeom prst="rect">
            <a:avLst/>
          </a:prstGeom>
        </p:spPr>
        <p:txBody>
          <a:bodyPr/>
          <a:lstStyle/>
          <a:p>
            <a:pPr/>
            <a:r>
              <a:t>Points</a:t>
            </a:r>
          </a:p>
        </p:txBody>
      </p:sp>
      <p:sp>
        <p:nvSpPr>
          <p:cNvPr id="421" name="Shape 421"/>
          <p:cNvSpPr/>
          <p:nvPr>
            <p:ph type="body" idx="1"/>
          </p:nvPr>
        </p:nvSpPr>
        <p:spPr>
          <a:xfrm>
            <a:off x="1778000" y="2527300"/>
            <a:ext cx="20828000" cy="10452100"/>
          </a:xfrm>
          <a:prstGeom prst="rect">
            <a:avLst/>
          </a:prstGeom>
        </p:spPr>
        <p:txBody>
          <a:bodyPr/>
          <a:lstStyle/>
          <a:p>
            <a:pPr marL="153162" indent="-153162" defTabSz="433959">
              <a:spcBef>
                <a:spcPts val="3400"/>
              </a:spcBef>
              <a:buSzPct val="100000"/>
              <a:buAutoNum type="arabicPeriod" startAt="1"/>
              <a:defRPr sz="3350"/>
            </a:pPr>
            <a:r>
              <a:t> Test locally matching production as much as possible</a:t>
            </a:r>
          </a:p>
          <a:p>
            <a:pPr marL="153162" indent="-153162" defTabSz="433959">
              <a:spcBef>
                <a:spcPts val="3400"/>
              </a:spcBef>
              <a:buSzPct val="100000"/>
              <a:buAutoNum type="arabicPeriod" startAt="1"/>
              <a:defRPr sz="3350"/>
            </a:pPr>
            <a:r>
              <a:t> Everything in Source Control</a:t>
            </a:r>
          </a:p>
          <a:p>
            <a:pPr marL="153162" indent="-153162" defTabSz="433959">
              <a:spcBef>
                <a:spcPts val="3400"/>
              </a:spcBef>
              <a:buSzPct val="100000"/>
              <a:buAutoNum type="arabicPeriod" startAt="1"/>
              <a:defRPr sz="3350"/>
            </a:pPr>
            <a:r>
              <a:t> Agree as a team on Branching standards</a:t>
            </a:r>
          </a:p>
          <a:p>
            <a:pPr marL="153162" indent="-153162" defTabSz="433959">
              <a:spcBef>
                <a:spcPts val="3400"/>
              </a:spcBef>
              <a:buSzPct val="100000"/>
              <a:buAutoNum type="arabicPeriod" startAt="1"/>
              <a:defRPr sz="3350"/>
            </a:pPr>
            <a:r>
              <a:t> Have good tests and coverage</a:t>
            </a:r>
          </a:p>
          <a:p>
            <a:pPr marL="153162" indent="-153162" defTabSz="433959">
              <a:spcBef>
                <a:spcPts val="3400"/>
              </a:spcBef>
              <a:buSzPct val="100000"/>
              <a:buAutoNum type="arabicPeriod" startAt="1"/>
              <a:defRPr sz="3350"/>
            </a:pPr>
            <a:r>
              <a:t> Fix the build right away</a:t>
            </a:r>
          </a:p>
          <a:p>
            <a:pPr marL="153162" indent="-153162" defTabSz="433959">
              <a:spcBef>
                <a:spcPts val="3400"/>
              </a:spcBef>
              <a:buSzPct val="100000"/>
              <a:buAutoNum type="arabicPeriod" startAt="1"/>
              <a:defRPr sz="3350"/>
            </a:pPr>
            <a:r>
              <a:t> Make things visible</a:t>
            </a:r>
          </a:p>
          <a:p>
            <a:pPr marL="153162" indent="-153162" defTabSz="433959">
              <a:spcBef>
                <a:spcPts val="3400"/>
              </a:spcBef>
              <a:buSzPct val="100000"/>
              <a:buAutoNum type="arabicPeriod" startAt="1"/>
              <a:defRPr sz="3350"/>
            </a:pPr>
            <a:r>
              <a:t> Automate your release process</a:t>
            </a:r>
          </a:p>
          <a:p>
            <a:pPr marL="153162" indent="-153162" defTabSz="433959">
              <a:spcBef>
                <a:spcPts val="3400"/>
              </a:spcBef>
              <a:buSzPct val="100000"/>
              <a:buAutoNum type="arabicPeriod" startAt="1"/>
              <a:defRPr sz="3350"/>
            </a:pPr>
            <a:r>
              <a:t> Stage exactly like production</a:t>
            </a:r>
          </a:p>
          <a:p>
            <a:pPr marL="153162" indent="-153162" defTabSz="433959">
              <a:spcBef>
                <a:spcPts val="3400"/>
              </a:spcBef>
              <a:buSzPct val="100000"/>
              <a:buAutoNum type="arabicPeriod" startAt="1"/>
              <a:defRPr sz="3350"/>
            </a:pPr>
            <a:r>
              <a:t> Use perceptual diffs</a:t>
            </a:r>
          </a:p>
          <a:p>
            <a:pPr marL="153162" indent="-153162" defTabSz="433959">
              <a:spcBef>
                <a:spcPts val="3400"/>
              </a:spcBef>
              <a:buSzPct val="100000"/>
              <a:buAutoNum type="arabicPeriod" startAt="1"/>
              <a:defRPr sz="3350"/>
            </a:pPr>
            <a:r>
              <a:t>Trust and value your people</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pPr/>
            <a:r>
              <a:t>Fremont Assembly Plant</a:t>
            </a:r>
          </a:p>
        </p:txBody>
      </p:sp>
      <p:pic>
        <p:nvPicPr>
          <p:cNvPr id="424" name="pasted-image.pdf"/>
          <p:cNvPicPr>
            <a:picLocks noChangeAspect="1"/>
          </p:cNvPicPr>
          <p:nvPr/>
        </p:nvPicPr>
        <p:blipFill>
          <a:blip r:embed="rId3">
            <a:extLst/>
          </a:blip>
          <a:stretch>
            <a:fillRect/>
          </a:stretch>
        </p:blipFill>
        <p:spPr>
          <a:xfrm>
            <a:off x="4802906" y="2869851"/>
            <a:ext cx="14778188" cy="9957498"/>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DevOps Meetup Cards.pdf"/>
          <p:cNvPicPr>
            <a:picLocks noChangeAspect="1"/>
          </p:cNvPicPr>
          <p:nvPr/>
        </p:nvPicPr>
        <p:blipFill>
          <a:blip r:embed="rId3">
            <a:extLst/>
          </a:blip>
          <a:stretch>
            <a:fillRect/>
          </a:stretch>
        </p:blipFill>
        <p:spPr>
          <a:xfrm>
            <a:off x="4424098" y="2281062"/>
            <a:ext cx="15535805" cy="9153877"/>
          </a:xfrm>
          <a:prstGeom prst="rect">
            <a:avLst/>
          </a:prstGeom>
          <a:ln w="12700">
            <a:miter lim="400000"/>
          </a:ln>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prstGeom prst="rect">
            <a:avLst/>
          </a:prstGeom>
        </p:spPr>
        <p:txBody>
          <a:bodyPr/>
          <a:lstStyle>
            <a:lvl1pPr defTabSz="457200">
              <a:defRPr>
                <a:latin typeface="Calibri"/>
                <a:ea typeface="Calibri"/>
                <a:cs typeface="Calibri"/>
                <a:sym typeface="Calibri"/>
              </a:defRPr>
            </a:lvl1pPr>
          </a:lstStyle>
          <a:p>
            <a:pPr/>
            <a:r>
              <a:t>NUMMI plant</a:t>
            </a:r>
          </a:p>
        </p:txBody>
      </p:sp>
      <p:pic>
        <p:nvPicPr>
          <p:cNvPr id="429" name="pasted-image.pdf"/>
          <p:cNvPicPr>
            <a:picLocks noChangeAspect="1"/>
          </p:cNvPicPr>
          <p:nvPr/>
        </p:nvPicPr>
        <p:blipFill>
          <a:blip r:embed="rId3">
            <a:extLst/>
          </a:blip>
          <a:stretch>
            <a:fillRect/>
          </a:stretch>
        </p:blipFill>
        <p:spPr>
          <a:xfrm>
            <a:off x="-295" y="4292518"/>
            <a:ext cx="24384590" cy="6705764"/>
          </a:xfrm>
          <a:prstGeom prst="rect">
            <a:avLst/>
          </a:prstGeom>
          <a:ln w="12700">
            <a:miter lim="400000"/>
          </a:ln>
        </p:spPr>
      </p:pic>
      <p:sp>
        <p:nvSpPr>
          <p:cNvPr id="430" name="Shape 430"/>
          <p:cNvSpPr/>
          <p:nvPr/>
        </p:nvSpPr>
        <p:spPr>
          <a:xfrm>
            <a:off x="4408487" y="11487190"/>
            <a:ext cx="1556702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http://www.lean.org/shook/DisplayObject.cfm?o=1166</a:t>
            </a:r>
            <a:r>
              <a:t> </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title"/>
          </p:nvPr>
        </p:nvSpPr>
        <p:spPr>
          <a:prstGeom prst="rect">
            <a:avLst/>
          </a:prstGeom>
        </p:spPr>
        <p:txBody>
          <a:bodyPr/>
          <a:lstStyle>
            <a:lvl1pPr defTabSz="457200">
              <a:defRPr>
                <a:latin typeface="Calibri"/>
                <a:ea typeface="Calibri"/>
                <a:cs typeface="Calibri"/>
                <a:sym typeface="Calibri"/>
              </a:defRPr>
            </a:lvl1pPr>
          </a:lstStyle>
          <a:p>
            <a:pPr/>
            <a:r>
              <a:t>Tesla Factory</a:t>
            </a:r>
          </a:p>
        </p:txBody>
      </p:sp>
      <p:pic>
        <p:nvPicPr>
          <p:cNvPr id="435" name="pasted-image.pdf"/>
          <p:cNvPicPr>
            <a:picLocks noChangeAspect="1"/>
          </p:cNvPicPr>
          <p:nvPr/>
        </p:nvPicPr>
        <p:blipFill>
          <a:blip r:embed="rId3">
            <a:extLst/>
          </a:blip>
          <a:stretch>
            <a:fillRect/>
          </a:stretch>
        </p:blipFill>
        <p:spPr>
          <a:xfrm>
            <a:off x="6405402" y="3791348"/>
            <a:ext cx="10531796" cy="8495504"/>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9" name="pasted-image.pdf"/>
          <p:cNvPicPr>
            <a:picLocks noChangeAspect="1"/>
          </p:cNvPicPr>
          <p:nvPr/>
        </p:nvPicPr>
        <p:blipFill>
          <a:blip r:embed="rId3">
            <a:extLst/>
          </a:blip>
          <a:stretch>
            <a:fillRect/>
          </a:stretch>
        </p:blipFill>
        <p:spPr>
          <a:xfrm>
            <a:off x="3518676" y="931229"/>
            <a:ext cx="16793437" cy="11475515"/>
          </a:xfrm>
          <a:prstGeom prst="rect">
            <a:avLst/>
          </a:prstGeom>
          <a:ln w="12700">
            <a:miter lim="400000"/>
          </a:ln>
        </p:spPr>
      </p:pic>
      <p:pic>
        <p:nvPicPr>
          <p:cNvPr id="440" name="pasted-image.pdf"/>
          <p:cNvPicPr>
            <a:picLocks noChangeAspect="1"/>
          </p:cNvPicPr>
          <p:nvPr/>
        </p:nvPicPr>
        <p:blipFill>
          <a:blip r:embed="rId4">
            <a:extLst/>
          </a:blip>
          <a:stretch>
            <a:fillRect/>
          </a:stretch>
        </p:blipFill>
        <p:spPr>
          <a:xfrm>
            <a:off x="13198094" y="3265386"/>
            <a:ext cx="5220564" cy="9037279"/>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xfrm>
            <a:off x="1778000" y="355600"/>
            <a:ext cx="20828000" cy="2247900"/>
          </a:xfrm>
          <a:prstGeom prst="rect">
            <a:avLst/>
          </a:prstGeom>
        </p:spPr>
        <p:txBody>
          <a:bodyPr/>
          <a:lstStyle/>
          <a:p>
            <a:pPr/>
            <a:r>
              <a:t>Points</a:t>
            </a:r>
          </a:p>
        </p:txBody>
      </p:sp>
      <p:sp>
        <p:nvSpPr>
          <p:cNvPr id="445" name="Shape 445"/>
          <p:cNvSpPr/>
          <p:nvPr>
            <p:ph type="body" idx="1"/>
          </p:nvPr>
        </p:nvSpPr>
        <p:spPr>
          <a:xfrm>
            <a:off x="1778000" y="2527300"/>
            <a:ext cx="20828000" cy="10452100"/>
          </a:xfrm>
          <a:prstGeom prst="rect">
            <a:avLst/>
          </a:prstGeom>
        </p:spPr>
        <p:txBody>
          <a:bodyPr/>
          <a:lstStyle/>
          <a:p>
            <a:pPr marL="153162" indent="-153162" defTabSz="433959">
              <a:spcBef>
                <a:spcPts val="3400"/>
              </a:spcBef>
              <a:buSzPct val="100000"/>
              <a:buAutoNum type="arabicPeriod" startAt="1"/>
              <a:defRPr sz="3350"/>
            </a:pPr>
            <a:r>
              <a:t> Test locally matching production as much as possible</a:t>
            </a:r>
          </a:p>
          <a:p>
            <a:pPr marL="153162" indent="-153162" defTabSz="433959">
              <a:spcBef>
                <a:spcPts val="3400"/>
              </a:spcBef>
              <a:buSzPct val="100000"/>
              <a:buAutoNum type="arabicPeriod" startAt="1"/>
              <a:defRPr sz="3350"/>
            </a:pPr>
            <a:r>
              <a:t> Everything in Source Control</a:t>
            </a:r>
          </a:p>
          <a:p>
            <a:pPr marL="153162" indent="-153162" defTabSz="433959">
              <a:spcBef>
                <a:spcPts val="3400"/>
              </a:spcBef>
              <a:buSzPct val="100000"/>
              <a:buAutoNum type="arabicPeriod" startAt="1"/>
              <a:defRPr sz="3350"/>
            </a:pPr>
            <a:r>
              <a:t> Agree as a team on Branching standards</a:t>
            </a:r>
          </a:p>
          <a:p>
            <a:pPr marL="153162" indent="-153162" defTabSz="433959">
              <a:spcBef>
                <a:spcPts val="3400"/>
              </a:spcBef>
              <a:buSzPct val="100000"/>
              <a:buAutoNum type="arabicPeriod" startAt="1"/>
              <a:defRPr sz="3350"/>
            </a:pPr>
            <a:r>
              <a:t> Have good tests and coverage</a:t>
            </a:r>
          </a:p>
          <a:p>
            <a:pPr marL="153162" indent="-153162" defTabSz="433959">
              <a:spcBef>
                <a:spcPts val="3400"/>
              </a:spcBef>
              <a:buSzPct val="100000"/>
              <a:buAutoNum type="arabicPeriod" startAt="1"/>
              <a:defRPr sz="3350"/>
            </a:pPr>
            <a:r>
              <a:t> Fix the build right away</a:t>
            </a:r>
          </a:p>
          <a:p>
            <a:pPr marL="153162" indent="-153162" defTabSz="433959">
              <a:spcBef>
                <a:spcPts val="3400"/>
              </a:spcBef>
              <a:buSzPct val="100000"/>
              <a:buAutoNum type="arabicPeriod" startAt="1"/>
              <a:defRPr sz="3350"/>
            </a:pPr>
            <a:r>
              <a:t> Make things visible</a:t>
            </a:r>
          </a:p>
          <a:p>
            <a:pPr marL="153162" indent="-153162" defTabSz="433959">
              <a:spcBef>
                <a:spcPts val="3400"/>
              </a:spcBef>
              <a:buSzPct val="100000"/>
              <a:buAutoNum type="arabicPeriod" startAt="1"/>
              <a:defRPr sz="3350"/>
            </a:pPr>
            <a:r>
              <a:t> Automate your release process</a:t>
            </a:r>
          </a:p>
          <a:p>
            <a:pPr marL="153162" indent="-153162" defTabSz="433959">
              <a:spcBef>
                <a:spcPts val="3400"/>
              </a:spcBef>
              <a:buSzPct val="100000"/>
              <a:buAutoNum type="arabicPeriod" startAt="1"/>
              <a:defRPr sz="3350"/>
            </a:pPr>
            <a:r>
              <a:t> Stage exactly like production</a:t>
            </a:r>
          </a:p>
          <a:p>
            <a:pPr marL="153162" indent="-153162" defTabSz="433959">
              <a:spcBef>
                <a:spcPts val="3400"/>
              </a:spcBef>
              <a:buSzPct val="100000"/>
              <a:buAutoNum type="arabicPeriod" startAt="1"/>
              <a:defRPr sz="3350"/>
            </a:pPr>
            <a:r>
              <a:t> Use perceptual diffs</a:t>
            </a:r>
          </a:p>
          <a:p>
            <a:pPr marL="153162" indent="-153162" defTabSz="433959">
              <a:spcBef>
                <a:spcPts val="3400"/>
              </a:spcBef>
              <a:buSzPct val="100000"/>
              <a:buAutoNum type="arabicPeriod" startAt="1"/>
              <a:defRPr sz="3350"/>
            </a:pPr>
            <a:r>
              <a:t>Trust and value your people</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prstGeom prst="rect">
            <a:avLst/>
          </a:prstGeom>
        </p:spPr>
        <p:txBody>
          <a:bodyPr/>
          <a:lstStyle/>
          <a:p>
            <a:pPr/>
          </a:p>
        </p:txBody>
      </p:sp>
      <p:sp>
        <p:nvSpPr>
          <p:cNvPr id="448" name="Shape 448"/>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asted-image.png"/>
          <p:cNvPicPr>
            <a:picLocks noChangeAspect="1"/>
          </p:cNvPicPr>
          <p:nvPr/>
        </p:nvPicPr>
        <p:blipFill>
          <a:blip r:embed="rId3">
            <a:extLst/>
          </a:blip>
          <a:stretch>
            <a:fillRect/>
          </a:stretch>
        </p:blipFill>
        <p:spPr>
          <a:xfrm>
            <a:off x="3708400" y="2603500"/>
            <a:ext cx="5080000" cy="2971800"/>
          </a:xfrm>
          <a:prstGeom prst="rect">
            <a:avLst/>
          </a:prstGeom>
          <a:ln w="12700">
            <a:miter lim="400000"/>
          </a:ln>
        </p:spPr>
      </p:pic>
      <p:sp>
        <p:nvSpPr>
          <p:cNvPr id="154" name="Shape 154"/>
          <p:cNvSpPr/>
          <p:nvPr>
            <p:ph type="title"/>
          </p:nvPr>
        </p:nvSpPr>
        <p:spPr>
          <a:prstGeom prst="rect">
            <a:avLst/>
          </a:prstGeom>
        </p:spPr>
        <p:txBody>
          <a:bodyPr/>
          <a:lstStyle/>
          <a:p>
            <a:pPr/>
            <a:r>
              <a:t>Tools</a:t>
            </a:r>
          </a:p>
        </p:txBody>
      </p:sp>
      <p:pic>
        <p:nvPicPr>
          <p:cNvPr id="155" name="AmazonWebservices_Logo.svg.png"/>
          <p:cNvPicPr>
            <a:picLocks noChangeAspect="1"/>
          </p:cNvPicPr>
          <p:nvPr/>
        </p:nvPicPr>
        <p:blipFill>
          <a:blip r:embed="rId4">
            <a:extLst/>
          </a:blip>
          <a:stretch>
            <a:fillRect/>
          </a:stretch>
        </p:blipFill>
        <p:spPr>
          <a:xfrm>
            <a:off x="3800475" y="5109368"/>
            <a:ext cx="4299192" cy="1719678"/>
          </a:xfrm>
          <a:prstGeom prst="rect">
            <a:avLst/>
          </a:prstGeom>
          <a:ln w="12700">
            <a:miter lim="400000"/>
          </a:ln>
        </p:spPr>
      </p:pic>
      <p:pic>
        <p:nvPicPr>
          <p:cNvPr id="156" name="chef.png"/>
          <p:cNvPicPr>
            <a:picLocks noChangeAspect="1"/>
          </p:cNvPicPr>
          <p:nvPr/>
        </p:nvPicPr>
        <p:blipFill>
          <a:blip r:embed="rId5">
            <a:extLst/>
          </a:blip>
          <a:stretch>
            <a:fillRect/>
          </a:stretch>
        </p:blipFill>
        <p:spPr>
          <a:xfrm>
            <a:off x="4876887" y="10997406"/>
            <a:ext cx="1740123" cy="1901994"/>
          </a:xfrm>
          <a:prstGeom prst="rect">
            <a:avLst/>
          </a:prstGeom>
          <a:ln w="12700">
            <a:miter lim="400000"/>
          </a:ln>
        </p:spPr>
      </p:pic>
      <p:pic>
        <p:nvPicPr>
          <p:cNvPr id="157" name="docker.png"/>
          <p:cNvPicPr>
            <a:picLocks noChangeAspect="1"/>
          </p:cNvPicPr>
          <p:nvPr/>
        </p:nvPicPr>
        <p:blipFill>
          <a:blip r:embed="rId6">
            <a:extLst/>
          </a:blip>
          <a:stretch>
            <a:fillRect/>
          </a:stretch>
        </p:blipFill>
        <p:spPr>
          <a:xfrm>
            <a:off x="4235648" y="6830417"/>
            <a:ext cx="3022601" cy="2692401"/>
          </a:xfrm>
          <a:prstGeom prst="rect">
            <a:avLst/>
          </a:prstGeom>
          <a:ln w="12700">
            <a:miter lim="400000"/>
          </a:ln>
        </p:spPr>
      </p:pic>
      <p:pic>
        <p:nvPicPr>
          <p:cNvPr id="158" name="jenkins.png"/>
          <p:cNvPicPr>
            <a:picLocks noChangeAspect="1"/>
          </p:cNvPicPr>
          <p:nvPr/>
        </p:nvPicPr>
        <p:blipFill>
          <a:blip r:embed="rId7">
            <a:extLst/>
          </a:blip>
          <a:stretch>
            <a:fillRect/>
          </a:stretch>
        </p:blipFill>
        <p:spPr>
          <a:xfrm>
            <a:off x="3597352" y="9405143"/>
            <a:ext cx="4299193" cy="1382656"/>
          </a:xfrm>
          <a:prstGeom prst="rect">
            <a:avLst/>
          </a:prstGeom>
          <a:ln w="12700">
            <a:miter lim="400000"/>
          </a:ln>
        </p:spPr>
      </p:pic>
      <p:sp>
        <p:nvSpPr>
          <p:cNvPr id="159" name="Shape 159"/>
          <p:cNvSpPr/>
          <p:nvPr/>
        </p:nvSpPr>
        <p:spPr>
          <a:xfrm>
            <a:off x="10539412" y="6121385"/>
            <a:ext cx="43243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Cloud Platform</a:t>
            </a:r>
          </a:p>
        </p:txBody>
      </p:sp>
      <p:sp>
        <p:nvSpPr>
          <p:cNvPr id="160" name="Shape 160"/>
          <p:cNvSpPr/>
          <p:nvPr/>
        </p:nvSpPr>
        <p:spPr>
          <a:xfrm>
            <a:off x="10604499" y="8026640"/>
            <a:ext cx="47021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Containerization</a:t>
            </a:r>
          </a:p>
        </p:txBody>
      </p:sp>
      <p:sp>
        <p:nvSpPr>
          <p:cNvPr id="161" name="Shape 161"/>
          <p:cNvSpPr/>
          <p:nvPr/>
        </p:nvSpPr>
        <p:spPr>
          <a:xfrm>
            <a:off x="10541634" y="9867871"/>
            <a:ext cx="901890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Continuous Integration/Delivery</a:t>
            </a:r>
          </a:p>
        </p:txBody>
      </p:sp>
      <p:sp>
        <p:nvSpPr>
          <p:cNvPr id="162" name="Shape 162"/>
          <p:cNvSpPr/>
          <p:nvPr/>
        </p:nvSpPr>
        <p:spPr>
          <a:xfrm>
            <a:off x="10581957" y="11694403"/>
            <a:ext cx="784288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Configuration Management</a:t>
            </a:r>
          </a:p>
        </p:txBody>
      </p:sp>
      <p:sp>
        <p:nvSpPr>
          <p:cNvPr id="163" name="Shape 163"/>
          <p:cNvSpPr/>
          <p:nvPr/>
        </p:nvSpPr>
        <p:spPr>
          <a:xfrm>
            <a:off x="10538459" y="4216130"/>
            <a:ext cx="43262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Control</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Screen Shot 2016-04-24 at 11.01.47 PM.png"/>
          <p:cNvPicPr>
            <a:picLocks noChangeAspect="1"/>
          </p:cNvPicPr>
          <p:nvPr/>
        </p:nvPicPr>
        <p:blipFill>
          <a:blip r:embed="rId3">
            <a:extLst/>
          </a:blip>
          <a:stretch>
            <a:fillRect/>
          </a:stretch>
        </p:blipFill>
        <p:spPr>
          <a:xfrm>
            <a:off x="4254500" y="914400"/>
            <a:ext cx="15875000" cy="1188720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Screen Shot 2016-04-24 at 11.01.37 PM.png"/>
          <p:cNvPicPr>
            <a:picLocks noChangeAspect="1"/>
          </p:cNvPicPr>
          <p:nvPr/>
        </p:nvPicPr>
        <p:blipFill>
          <a:blip r:embed="rId3">
            <a:extLst/>
          </a:blip>
          <a:srcRect l="0" t="0" r="1933" b="0"/>
          <a:stretch>
            <a:fillRect/>
          </a:stretch>
        </p:blipFill>
        <p:spPr>
          <a:xfrm>
            <a:off x="4946054" y="709468"/>
            <a:ext cx="14491993" cy="11265967"/>
          </a:xfrm>
          <a:prstGeom prst="rect">
            <a:avLst/>
          </a:prstGeom>
          <a:ln w="12700">
            <a:miter lim="400000"/>
          </a:ln>
        </p:spPr>
      </p:pic>
      <p:sp>
        <p:nvSpPr>
          <p:cNvPr id="172" name="Shape 172"/>
          <p:cNvSpPr/>
          <p:nvPr/>
        </p:nvSpPr>
        <p:spPr>
          <a:xfrm>
            <a:off x="3701415" y="12172372"/>
            <a:ext cx="159397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https://twitter.com/ablythe/status/643866472377401344</a:t>
            </a:r>
            <a:r>
              <a:t> </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